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comments/comment4.xml" ContentType="application/vnd.openxmlformats-officedocument.presentationml.comments+xml"/>
  <Override PartName="/ppt/notesSlides/notesSlide24.xml" ContentType="application/vnd.openxmlformats-officedocument.presentationml.notesSlide+xml"/>
  <Override PartName="/ppt/comments/comment5.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sldIdLst>
    <p:sldId id="256" r:id="rId6"/>
    <p:sldId id="257" r:id="rId7"/>
    <p:sldId id="259" r:id="rId8"/>
    <p:sldId id="258" r:id="rId9"/>
    <p:sldId id="284" r:id="rId10"/>
    <p:sldId id="260" r:id="rId11"/>
    <p:sldId id="261" r:id="rId12"/>
    <p:sldId id="262" r:id="rId13"/>
    <p:sldId id="263" r:id="rId14"/>
    <p:sldId id="264" r:id="rId15"/>
    <p:sldId id="285" r:id="rId16"/>
    <p:sldId id="265" r:id="rId17"/>
    <p:sldId id="283" r:id="rId18"/>
    <p:sldId id="266" r:id="rId19"/>
    <p:sldId id="267" r:id="rId20"/>
    <p:sldId id="268" r:id="rId21"/>
    <p:sldId id="290" r:id="rId22"/>
    <p:sldId id="287" r:id="rId23"/>
    <p:sldId id="288" r:id="rId24"/>
    <p:sldId id="272" r:id="rId25"/>
    <p:sldId id="273" r:id="rId26"/>
    <p:sldId id="274" r:id="rId27"/>
    <p:sldId id="277" r:id="rId28"/>
    <p:sldId id="278" r:id="rId29"/>
    <p:sldId id="280" r:id="rId30"/>
    <p:sldId id="289"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amp;T" initials="I" lastIdx="2" clrIdx="0"/>
  <p:cmAuthor id="1" name="Eve Clark" initials="EC"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92"/>
    <a:srgbClr val="1F3E7B"/>
    <a:srgbClr val="0066FF"/>
    <a:srgbClr val="000099"/>
    <a:srgbClr val="588824"/>
    <a:srgbClr val="8FFFD2"/>
    <a:srgbClr val="00FF99"/>
    <a:srgbClr val="3333FF"/>
    <a:srgbClr val="006600"/>
    <a:srgbClr val="00006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50" autoAdjust="0"/>
  </p:normalViewPr>
  <p:slideViewPr>
    <p:cSldViewPr>
      <p:cViewPr varScale="1">
        <p:scale>
          <a:sx n="93" d="100"/>
          <a:sy n="93" d="100"/>
        </p:scale>
        <p:origin x="212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24T09:30:04.876" idx="5">
    <p:pos x="10" y="10"/>
    <p:text>Health to healthy in notes</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24T09:35:33.323" idx="6">
    <p:pos x="627" y="2176"/>
    <p:text>added in a link</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08-09T11:43:30.888" idx="2">
    <p:pos x="10" y="10"/>
    <p:text>Great pic - do we keep the slide for the pretty pic or delete as unnecessary.</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8-07-24T09:23:30.691" idx="3">
    <p:pos x="10" y="10"/>
    <p:text>updated link</p:text>
  </p:cm>
  <p:cm authorId="1" dt="2018-07-24T09:26:20.589" idx="4">
    <p:pos x="146" y="146"/>
    <p:text>updated link as previous not working</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8-07-24T09:19:03.115" idx="2">
    <p:pos x="146" y="146"/>
    <p:text>Both links below not workjing. Have put new links in.</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B0C25-0B84-40A8-9470-392BA1D3B2BF}"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AU"/>
        </a:p>
      </dgm:t>
    </dgm:pt>
    <dgm:pt modelId="{42D64D16-9438-4435-92FB-CEB55DBDE8B1}">
      <dgm:prSet/>
      <dgm:spPr>
        <a:solidFill>
          <a:srgbClr val="0070C0"/>
        </a:solidFill>
      </dgm:spPr>
      <dgm:t>
        <a:bodyPr/>
        <a:lstStyle/>
        <a:p>
          <a:pPr rtl="0"/>
          <a:r>
            <a:rPr lang="en-AU" dirty="0" smtClean="0"/>
            <a:t>Teacher rewards</a:t>
          </a:r>
          <a:endParaRPr lang="en-AU" dirty="0"/>
        </a:p>
      </dgm:t>
    </dgm:pt>
    <dgm:pt modelId="{602324CA-DBCF-4671-B070-4D755AE0D3F4}" type="parTrans" cxnId="{A39C70B1-A626-408F-8D5D-3242E729B913}">
      <dgm:prSet/>
      <dgm:spPr>
        <a:solidFill>
          <a:srgbClr val="00B050"/>
        </a:solidFill>
      </dgm:spPr>
      <dgm:t>
        <a:bodyPr/>
        <a:lstStyle/>
        <a:p>
          <a:endParaRPr lang="en-AU"/>
        </a:p>
      </dgm:t>
    </dgm:pt>
    <dgm:pt modelId="{C2684294-B2BA-47BD-B377-F31A9F5C0525}" type="sibTrans" cxnId="{A39C70B1-A626-408F-8D5D-3242E729B913}">
      <dgm:prSet/>
      <dgm:spPr/>
      <dgm:t>
        <a:bodyPr/>
        <a:lstStyle/>
        <a:p>
          <a:endParaRPr lang="en-AU"/>
        </a:p>
      </dgm:t>
    </dgm:pt>
    <dgm:pt modelId="{468E30ED-C049-46F4-AC9A-CA0E2535C681}">
      <dgm:prSet/>
      <dgm:spPr>
        <a:solidFill>
          <a:srgbClr val="0070C0"/>
        </a:solidFill>
      </dgm:spPr>
      <dgm:t>
        <a:bodyPr/>
        <a:lstStyle/>
        <a:p>
          <a:pPr rtl="0"/>
          <a:r>
            <a:rPr lang="en-AU" b="1" dirty="0" smtClean="0"/>
            <a:t>Extends beyond the canteen </a:t>
          </a:r>
          <a:endParaRPr lang="en-AU" dirty="0"/>
        </a:p>
      </dgm:t>
    </dgm:pt>
    <dgm:pt modelId="{E50F086D-C364-47AA-9BC4-662964CEC96C}" type="parTrans" cxnId="{A4B6A26D-13F4-40DE-A4E1-40D6403191E6}">
      <dgm:prSet/>
      <dgm:spPr/>
      <dgm:t>
        <a:bodyPr/>
        <a:lstStyle/>
        <a:p>
          <a:endParaRPr lang="en-AU"/>
        </a:p>
      </dgm:t>
    </dgm:pt>
    <dgm:pt modelId="{443E1E84-E50C-4972-A1E5-8047B65B852C}" type="sibTrans" cxnId="{A4B6A26D-13F4-40DE-A4E1-40D6403191E6}">
      <dgm:prSet/>
      <dgm:spPr/>
      <dgm:t>
        <a:bodyPr/>
        <a:lstStyle/>
        <a:p>
          <a:endParaRPr lang="en-AU"/>
        </a:p>
      </dgm:t>
    </dgm:pt>
    <dgm:pt modelId="{D4FFE23D-2DBF-49FD-B3A7-BB40BE7014BD}">
      <dgm:prSet/>
      <dgm:spPr>
        <a:solidFill>
          <a:srgbClr val="0070C0"/>
        </a:solidFill>
        <a:ln>
          <a:solidFill>
            <a:srgbClr val="0066FF"/>
          </a:solidFill>
        </a:ln>
      </dgm:spPr>
      <dgm:t>
        <a:bodyPr/>
        <a:lstStyle/>
        <a:p>
          <a:r>
            <a:rPr lang="en-AU" dirty="0" smtClean="0">
              <a:latin typeface="Calibri" pitchFamily="34" charset="0"/>
            </a:rPr>
            <a:t>School events</a:t>
          </a:r>
          <a:endParaRPr lang="en-AU" dirty="0"/>
        </a:p>
      </dgm:t>
    </dgm:pt>
    <dgm:pt modelId="{66D5C6F6-DF08-468E-9B67-75B18E1879AF}" type="parTrans" cxnId="{C050422B-ADD1-444A-8EF3-8ABC2D351BBD}">
      <dgm:prSet/>
      <dgm:spPr>
        <a:solidFill>
          <a:srgbClr val="00B050"/>
        </a:solidFill>
      </dgm:spPr>
      <dgm:t>
        <a:bodyPr/>
        <a:lstStyle/>
        <a:p>
          <a:endParaRPr lang="en-AU"/>
        </a:p>
      </dgm:t>
    </dgm:pt>
    <dgm:pt modelId="{D11EA737-22FC-4FC8-B8C8-B9EA0312A2B4}" type="sibTrans" cxnId="{C050422B-ADD1-444A-8EF3-8ABC2D351BBD}">
      <dgm:prSet/>
      <dgm:spPr/>
      <dgm:t>
        <a:bodyPr/>
        <a:lstStyle/>
        <a:p>
          <a:endParaRPr lang="en-AU"/>
        </a:p>
      </dgm:t>
    </dgm:pt>
    <dgm:pt modelId="{20A06A8C-5D0B-4A08-9BD2-01A505381690}">
      <dgm:prSet/>
      <dgm:spPr>
        <a:solidFill>
          <a:srgbClr val="0070C0"/>
        </a:solidFill>
      </dgm:spPr>
      <dgm:t>
        <a:bodyPr/>
        <a:lstStyle/>
        <a:p>
          <a:r>
            <a:rPr lang="en-AU" dirty="0" smtClean="0"/>
            <a:t>Class parties</a:t>
          </a:r>
          <a:endParaRPr lang="en-AU" dirty="0"/>
        </a:p>
      </dgm:t>
    </dgm:pt>
    <dgm:pt modelId="{4194CE1F-8757-4958-969F-025E551FB0DE}" type="parTrans" cxnId="{27BBA1B1-EBDE-4912-B97B-B84303630EED}">
      <dgm:prSet/>
      <dgm:spPr>
        <a:solidFill>
          <a:srgbClr val="00B050"/>
        </a:solidFill>
      </dgm:spPr>
      <dgm:t>
        <a:bodyPr/>
        <a:lstStyle/>
        <a:p>
          <a:endParaRPr lang="en-AU"/>
        </a:p>
      </dgm:t>
    </dgm:pt>
    <dgm:pt modelId="{54E3D018-45D7-4455-9273-F5171BBC2423}" type="sibTrans" cxnId="{27BBA1B1-EBDE-4912-B97B-B84303630EED}">
      <dgm:prSet/>
      <dgm:spPr/>
      <dgm:t>
        <a:bodyPr/>
        <a:lstStyle/>
        <a:p>
          <a:endParaRPr lang="en-AU"/>
        </a:p>
      </dgm:t>
    </dgm:pt>
    <dgm:pt modelId="{5372C833-B379-4488-9681-EEA9C0F22F8D}">
      <dgm:prSet/>
      <dgm:spPr>
        <a:solidFill>
          <a:srgbClr val="0070C0"/>
        </a:solidFill>
      </dgm:spPr>
      <dgm:t>
        <a:bodyPr/>
        <a:lstStyle/>
        <a:p>
          <a:r>
            <a:rPr lang="en-AU" dirty="0" smtClean="0"/>
            <a:t>School excursions &amp; functions</a:t>
          </a:r>
          <a:endParaRPr lang="en-AU" dirty="0"/>
        </a:p>
      </dgm:t>
    </dgm:pt>
    <dgm:pt modelId="{BE5C72FB-F510-4655-94F8-4C6B8F57FDAC}" type="parTrans" cxnId="{13147F17-A234-4039-AF2F-2131508D5A74}">
      <dgm:prSet/>
      <dgm:spPr>
        <a:solidFill>
          <a:srgbClr val="00B050"/>
        </a:solidFill>
      </dgm:spPr>
      <dgm:t>
        <a:bodyPr/>
        <a:lstStyle/>
        <a:p>
          <a:endParaRPr lang="en-AU"/>
        </a:p>
      </dgm:t>
    </dgm:pt>
    <dgm:pt modelId="{C4B258FC-93BA-4574-9334-3F05D4FEEC75}" type="sibTrans" cxnId="{13147F17-A234-4039-AF2F-2131508D5A74}">
      <dgm:prSet/>
      <dgm:spPr/>
      <dgm:t>
        <a:bodyPr/>
        <a:lstStyle/>
        <a:p>
          <a:endParaRPr lang="en-AU"/>
        </a:p>
      </dgm:t>
    </dgm:pt>
    <dgm:pt modelId="{6340309C-A8D9-4960-B20A-FBC20E3F3320}">
      <dgm:prSet/>
      <dgm:spPr>
        <a:solidFill>
          <a:srgbClr val="0070C0"/>
        </a:solidFill>
      </dgm:spPr>
      <dgm:t>
        <a:bodyPr/>
        <a:lstStyle/>
        <a:p>
          <a:r>
            <a:rPr lang="en-AU" dirty="0" smtClean="0"/>
            <a:t>Sports carnivals</a:t>
          </a:r>
          <a:endParaRPr lang="en-AU" dirty="0"/>
        </a:p>
      </dgm:t>
    </dgm:pt>
    <dgm:pt modelId="{36CDE348-34CD-4500-BD2E-0E2E195A44EA}" type="parTrans" cxnId="{31B9B8F5-E196-4A65-8E58-BC974317A24A}">
      <dgm:prSet/>
      <dgm:spPr>
        <a:solidFill>
          <a:srgbClr val="00B050"/>
        </a:solidFill>
      </dgm:spPr>
      <dgm:t>
        <a:bodyPr/>
        <a:lstStyle/>
        <a:p>
          <a:endParaRPr lang="en-AU"/>
        </a:p>
      </dgm:t>
    </dgm:pt>
    <dgm:pt modelId="{309515EC-ADAA-408B-8BEE-BE0E47DB4519}" type="sibTrans" cxnId="{31B9B8F5-E196-4A65-8E58-BC974317A24A}">
      <dgm:prSet/>
      <dgm:spPr/>
      <dgm:t>
        <a:bodyPr/>
        <a:lstStyle/>
        <a:p>
          <a:endParaRPr lang="en-AU"/>
        </a:p>
      </dgm:t>
    </dgm:pt>
    <dgm:pt modelId="{1ADF0C00-CB16-4344-984B-FECCF5CEA4F8}">
      <dgm:prSet/>
      <dgm:spPr>
        <a:solidFill>
          <a:srgbClr val="0070C0"/>
        </a:solidFill>
      </dgm:spPr>
      <dgm:t>
        <a:bodyPr/>
        <a:lstStyle/>
        <a:p>
          <a:r>
            <a:rPr lang="en-AU" dirty="0" smtClean="0">
              <a:latin typeface="Calibri" pitchFamily="34" charset="0"/>
            </a:rPr>
            <a:t>Fundraising</a:t>
          </a:r>
          <a:endParaRPr lang="en-AU" dirty="0"/>
        </a:p>
      </dgm:t>
    </dgm:pt>
    <dgm:pt modelId="{5BC4B809-D555-4F7A-B87C-64E75CA6DEC5}" type="parTrans" cxnId="{3075AD1E-2930-4D5F-A4D0-936BD288571F}">
      <dgm:prSet/>
      <dgm:spPr>
        <a:solidFill>
          <a:srgbClr val="00B050"/>
        </a:solidFill>
      </dgm:spPr>
      <dgm:t>
        <a:bodyPr/>
        <a:lstStyle/>
        <a:p>
          <a:endParaRPr lang="en-AU"/>
        </a:p>
      </dgm:t>
    </dgm:pt>
    <dgm:pt modelId="{AA74A3B7-7571-4E42-AED1-9AFE41E5CDB2}" type="sibTrans" cxnId="{3075AD1E-2930-4D5F-A4D0-936BD288571F}">
      <dgm:prSet/>
      <dgm:spPr/>
      <dgm:t>
        <a:bodyPr/>
        <a:lstStyle/>
        <a:p>
          <a:endParaRPr lang="en-AU"/>
        </a:p>
      </dgm:t>
    </dgm:pt>
    <dgm:pt modelId="{C4FC47F1-E3C3-4E88-AF19-458DF5C5811C}">
      <dgm:prSet/>
      <dgm:spPr>
        <a:solidFill>
          <a:srgbClr val="0070C0"/>
        </a:solidFill>
      </dgm:spPr>
      <dgm:t>
        <a:bodyPr/>
        <a:lstStyle/>
        <a:p>
          <a:r>
            <a:rPr lang="en-AU" dirty="0" smtClean="0"/>
            <a:t>Vending machines</a:t>
          </a:r>
          <a:endParaRPr lang="en-AU" dirty="0"/>
        </a:p>
      </dgm:t>
    </dgm:pt>
    <dgm:pt modelId="{D9E1DBB8-EFFE-409B-9F03-3A838B80D405}" type="parTrans" cxnId="{7154D5CF-CA12-40EB-A00B-CD5B4428B49C}">
      <dgm:prSet/>
      <dgm:spPr>
        <a:solidFill>
          <a:srgbClr val="00B050"/>
        </a:solidFill>
      </dgm:spPr>
      <dgm:t>
        <a:bodyPr/>
        <a:lstStyle/>
        <a:p>
          <a:endParaRPr lang="en-AU">
            <a:solidFill>
              <a:srgbClr val="00B050"/>
            </a:solidFill>
          </a:endParaRPr>
        </a:p>
      </dgm:t>
    </dgm:pt>
    <dgm:pt modelId="{1E873598-435A-4FE4-BE25-98459777BD07}" type="sibTrans" cxnId="{7154D5CF-CA12-40EB-A00B-CD5B4428B49C}">
      <dgm:prSet/>
      <dgm:spPr/>
      <dgm:t>
        <a:bodyPr/>
        <a:lstStyle/>
        <a:p>
          <a:endParaRPr lang="en-AU"/>
        </a:p>
      </dgm:t>
    </dgm:pt>
    <dgm:pt modelId="{C507070D-63FB-4D56-AC21-EF2869682F87}" type="pres">
      <dgm:prSet presAssocID="{4A5B0C25-0B84-40A8-9470-392BA1D3B2BF}" presName="Name0" presStyleCnt="0">
        <dgm:presLayoutVars>
          <dgm:chMax val="1"/>
          <dgm:dir/>
          <dgm:animLvl val="ctr"/>
          <dgm:resizeHandles val="exact"/>
        </dgm:presLayoutVars>
      </dgm:prSet>
      <dgm:spPr/>
      <dgm:t>
        <a:bodyPr/>
        <a:lstStyle/>
        <a:p>
          <a:endParaRPr lang="en-AU"/>
        </a:p>
      </dgm:t>
    </dgm:pt>
    <dgm:pt modelId="{2D5C9196-7C60-4FAA-B813-622616AAF007}" type="pres">
      <dgm:prSet presAssocID="{468E30ED-C049-46F4-AC9A-CA0E2535C681}" presName="centerShape" presStyleLbl="node0" presStyleIdx="0" presStyleCnt="1" custScaleX="127103" custScaleY="126930"/>
      <dgm:spPr/>
      <dgm:t>
        <a:bodyPr/>
        <a:lstStyle/>
        <a:p>
          <a:endParaRPr lang="en-AU"/>
        </a:p>
      </dgm:t>
    </dgm:pt>
    <dgm:pt modelId="{E01BD724-E628-4912-A940-1524825D801A}" type="pres">
      <dgm:prSet presAssocID="{5BC4B809-D555-4F7A-B87C-64E75CA6DEC5}" presName="parTrans" presStyleLbl="sibTrans2D1" presStyleIdx="0" presStyleCnt="7"/>
      <dgm:spPr/>
      <dgm:t>
        <a:bodyPr/>
        <a:lstStyle/>
        <a:p>
          <a:endParaRPr lang="en-AU"/>
        </a:p>
      </dgm:t>
    </dgm:pt>
    <dgm:pt modelId="{4E9626BD-3E91-4B11-8957-6C53F7988E31}" type="pres">
      <dgm:prSet presAssocID="{5BC4B809-D555-4F7A-B87C-64E75CA6DEC5}" presName="connectorText" presStyleLbl="sibTrans2D1" presStyleIdx="0" presStyleCnt="7"/>
      <dgm:spPr/>
      <dgm:t>
        <a:bodyPr/>
        <a:lstStyle/>
        <a:p>
          <a:endParaRPr lang="en-AU"/>
        </a:p>
      </dgm:t>
    </dgm:pt>
    <dgm:pt modelId="{91D6E191-45F9-4479-BB7D-D041D27D857D}" type="pres">
      <dgm:prSet presAssocID="{1ADF0C00-CB16-4344-984B-FECCF5CEA4F8}" presName="node" presStyleLbl="node1" presStyleIdx="0" presStyleCnt="7">
        <dgm:presLayoutVars>
          <dgm:bulletEnabled val="1"/>
        </dgm:presLayoutVars>
      </dgm:prSet>
      <dgm:spPr/>
      <dgm:t>
        <a:bodyPr/>
        <a:lstStyle/>
        <a:p>
          <a:endParaRPr lang="en-AU"/>
        </a:p>
      </dgm:t>
    </dgm:pt>
    <dgm:pt modelId="{D9EAE9C3-8DAE-48D4-98EF-72B6C5D6E8CE}" type="pres">
      <dgm:prSet presAssocID="{602324CA-DBCF-4671-B070-4D755AE0D3F4}" presName="parTrans" presStyleLbl="sibTrans2D1" presStyleIdx="1" presStyleCnt="7"/>
      <dgm:spPr/>
      <dgm:t>
        <a:bodyPr/>
        <a:lstStyle/>
        <a:p>
          <a:endParaRPr lang="en-AU"/>
        </a:p>
      </dgm:t>
    </dgm:pt>
    <dgm:pt modelId="{DA836FF5-CE3A-487B-B19C-FC54BB5B607F}" type="pres">
      <dgm:prSet presAssocID="{602324CA-DBCF-4671-B070-4D755AE0D3F4}" presName="connectorText" presStyleLbl="sibTrans2D1" presStyleIdx="1" presStyleCnt="7"/>
      <dgm:spPr/>
      <dgm:t>
        <a:bodyPr/>
        <a:lstStyle/>
        <a:p>
          <a:endParaRPr lang="en-AU"/>
        </a:p>
      </dgm:t>
    </dgm:pt>
    <dgm:pt modelId="{B6F4A072-A848-4BD8-AD52-89528F01F9FB}" type="pres">
      <dgm:prSet presAssocID="{42D64D16-9438-4435-92FB-CEB55DBDE8B1}" presName="node" presStyleLbl="node1" presStyleIdx="1" presStyleCnt="7" custScaleX="110105" custScaleY="108199">
        <dgm:presLayoutVars>
          <dgm:bulletEnabled val="1"/>
        </dgm:presLayoutVars>
      </dgm:prSet>
      <dgm:spPr/>
      <dgm:t>
        <a:bodyPr/>
        <a:lstStyle/>
        <a:p>
          <a:endParaRPr lang="en-AU"/>
        </a:p>
      </dgm:t>
    </dgm:pt>
    <dgm:pt modelId="{D0518748-9576-4A07-AE2E-747AA9CB90B4}" type="pres">
      <dgm:prSet presAssocID="{66D5C6F6-DF08-468E-9B67-75B18E1879AF}" presName="parTrans" presStyleLbl="sibTrans2D1" presStyleIdx="2" presStyleCnt="7"/>
      <dgm:spPr/>
      <dgm:t>
        <a:bodyPr/>
        <a:lstStyle/>
        <a:p>
          <a:endParaRPr lang="en-AU"/>
        </a:p>
      </dgm:t>
    </dgm:pt>
    <dgm:pt modelId="{A3A63F19-A580-4654-9826-DE90E05DCBAC}" type="pres">
      <dgm:prSet presAssocID="{66D5C6F6-DF08-468E-9B67-75B18E1879AF}" presName="connectorText" presStyleLbl="sibTrans2D1" presStyleIdx="2" presStyleCnt="7"/>
      <dgm:spPr/>
      <dgm:t>
        <a:bodyPr/>
        <a:lstStyle/>
        <a:p>
          <a:endParaRPr lang="en-AU"/>
        </a:p>
      </dgm:t>
    </dgm:pt>
    <dgm:pt modelId="{0CA50B6F-E375-4E8F-B03F-287227E8A755}" type="pres">
      <dgm:prSet presAssocID="{D4FFE23D-2DBF-49FD-B3A7-BB40BE7014BD}" presName="node" presStyleLbl="node1" presStyleIdx="2" presStyleCnt="7">
        <dgm:presLayoutVars>
          <dgm:bulletEnabled val="1"/>
        </dgm:presLayoutVars>
      </dgm:prSet>
      <dgm:spPr/>
      <dgm:t>
        <a:bodyPr/>
        <a:lstStyle/>
        <a:p>
          <a:endParaRPr lang="en-AU"/>
        </a:p>
      </dgm:t>
    </dgm:pt>
    <dgm:pt modelId="{B8FB2ADA-41E0-40F7-94FA-F34AA4A05782}" type="pres">
      <dgm:prSet presAssocID="{4194CE1F-8757-4958-969F-025E551FB0DE}" presName="parTrans" presStyleLbl="sibTrans2D1" presStyleIdx="3" presStyleCnt="7"/>
      <dgm:spPr/>
      <dgm:t>
        <a:bodyPr/>
        <a:lstStyle/>
        <a:p>
          <a:endParaRPr lang="en-AU"/>
        </a:p>
      </dgm:t>
    </dgm:pt>
    <dgm:pt modelId="{287F9A00-D429-4D7F-B66D-02737B5B2D53}" type="pres">
      <dgm:prSet presAssocID="{4194CE1F-8757-4958-969F-025E551FB0DE}" presName="connectorText" presStyleLbl="sibTrans2D1" presStyleIdx="3" presStyleCnt="7"/>
      <dgm:spPr/>
      <dgm:t>
        <a:bodyPr/>
        <a:lstStyle/>
        <a:p>
          <a:endParaRPr lang="en-AU"/>
        </a:p>
      </dgm:t>
    </dgm:pt>
    <dgm:pt modelId="{CE7ED2F0-4791-4026-8C96-B6F5E03570AD}" type="pres">
      <dgm:prSet presAssocID="{20A06A8C-5D0B-4A08-9BD2-01A505381690}" presName="node" presStyleLbl="node1" presStyleIdx="3" presStyleCnt="7">
        <dgm:presLayoutVars>
          <dgm:bulletEnabled val="1"/>
        </dgm:presLayoutVars>
      </dgm:prSet>
      <dgm:spPr/>
      <dgm:t>
        <a:bodyPr/>
        <a:lstStyle/>
        <a:p>
          <a:endParaRPr lang="en-AU"/>
        </a:p>
      </dgm:t>
    </dgm:pt>
    <dgm:pt modelId="{E35AE6B7-A53C-4221-82D0-CAF66190B47E}" type="pres">
      <dgm:prSet presAssocID="{D9E1DBB8-EFFE-409B-9F03-3A838B80D405}" presName="parTrans" presStyleLbl="sibTrans2D1" presStyleIdx="4" presStyleCnt="7"/>
      <dgm:spPr/>
      <dgm:t>
        <a:bodyPr/>
        <a:lstStyle/>
        <a:p>
          <a:endParaRPr lang="en-AU"/>
        </a:p>
      </dgm:t>
    </dgm:pt>
    <dgm:pt modelId="{6940AAED-801B-4795-A1FF-719ED46C7E4E}" type="pres">
      <dgm:prSet presAssocID="{D9E1DBB8-EFFE-409B-9F03-3A838B80D405}" presName="connectorText" presStyleLbl="sibTrans2D1" presStyleIdx="4" presStyleCnt="7"/>
      <dgm:spPr/>
      <dgm:t>
        <a:bodyPr/>
        <a:lstStyle/>
        <a:p>
          <a:endParaRPr lang="en-AU"/>
        </a:p>
      </dgm:t>
    </dgm:pt>
    <dgm:pt modelId="{F4B58EA2-8A44-4A49-8387-FC77D6BE85FB}" type="pres">
      <dgm:prSet presAssocID="{C4FC47F1-E3C3-4E88-AF19-458DF5C5811C}" presName="node" presStyleLbl="node1" presStyleIdx="4" presStyleCnt="7">
        <dgm:presLayoutVars>
          <dgm:bulletEnabled val="1"/>
        </dgm:presLayoutVars>
      </dgm:prSet>
      <dgm:spPr/>
      <dgm:t>
        <a:bodyPr/>
        <a:lstStyle/>
        <a:p>
          <a:endParaRPr lang="en-AU"/>
        </a:p>
      </dgm:t>
    </dgm:pt>
    <dgm:pt modelId="{C8D82394-3EA1-45F9-8834-097A8E4B28A1}" type="pres">
      <dgm:prSet presAssocID="{36CDE348-34CD-4500-BD2E-0E2E195A44EA}" presName="parTrans" presStyleLbl="sibTrans2D1" presStyleIdx="5" presStyleCnt="7"/>
      <dgm:spPr/>
      <dgm:t>
        <a:bodyPr/>
        <a:lstStyle/>
        <a:p>
          <a:endParaRPr lang="en-AU"/>
        </a:p>
      </dgm:t>
    </dgm:pt>
    <dgm:pt modelId="{40C46486-6980-4559-87E4-DCA7C1B1C5D8}" type="pres">
      <dgm:prSet presAssocID="{36CDE348-34CD-4500-BD2E-0E2E195A44EA}" presName="connectorText" presStyleLbl="sibTrans2D1" presStyleIdx="5" presStyleCnt="7"/>
      <dgm:spPr/>
      <dgm:t>
        <a:bodyPr/>
        <a:lstStyle/>
        <a:p>
          <a:endParaRPr lang="en-AU"/>
        </a:p>
      </dgm:t>
    </dgm:pt>
    <dgm:pt modelId="{909EF313-39F3-4645-87F4-CF2A28892ED5}" type="pres">
      <dgm:prSet presAssocID="{6340309C-A8D9-4960-B20A-FBC20E3F3320}" presName="node" presStyleLbl="node1" presStyleIdx="5" presStyleCnt="7">
        <dgm:presLayoutVars>
          <dgm:bulletEnabled val="1"/>
        </dgm:presLayoutVars>
      </dgm:prSet>
      <dgm:spPr/>
      <dgm:t>
        <a:bodyPr/>
        <a:lstStyle/>
        <a:p>
          <a:endParaRPr lang="en-AU"/>
        </a:p>
      </dgm:t>
    </dgm:pt>
    <dgm:pt modelId="{2208D0B4-EE77-4287-AE0E-D4D2D13D214A}" type="pres">
      <dgm:prSet presAssocID="{BE5C72FB-F510-4655-94F8-4C6B8F57FDAC}" presName="parTrans" presStyleLbl="sibTrans2D1" presStyleIdx="6" presStyleCnt="7"/>
      <dgm:spPr/>
      <dgm:t>
        <a:bodyPr/>
        <a:lstStyle/>
        <a:p>
          <a:endParaRPr lang="en-AU"/>
        </a:p>
      </dgm:t>
    </dgm:pt>
    <dgm:pt modelId="{D75BEF9F-26A7-4C6A-998C-6BF3E9DBE001}" type="pres">
      <dgm:prSet presAssocID="{BE5C72FB-F510-4655-94F8-4C6B8F57FDAC}" presName="connectorText" presStyleLbl="sibTrans2D1" presStyleIdx="6" presStyleCnt="7"/>
      <dgm:spPr/>
      <dgm:t>
        <a:bodyPr/>
        <a:lstStyle/>
        <a:p>
          <a:endParaRPr lang="en-AU"/>
        </a:p>
      </dgm:t>
    </dgm:pt>
    <dgm:pt modelId="{8EB58D29-F1C6-43A8-81AB-80A376F799A1}" type="pres">
      <dgm:prSet presAssocID="{5372C833-B379-4488-9681-EEA9C0F22F8D}" presName="node" presStyleLbl="node1" presStyleIdx="6" presStyleCnt="7">
        <dgm:presLayoutVars>
          <dgm:bulletEnabled val="1"/>
        </dgm:presLayoutVars>
      </dgm:prSet>
      <dgm:spPr/>
      <dgm:t>
        <a:bodyPr/>
        <a:lstStyle/>
        <a:p>
          <a:endParaRPr lang="en-AU"/>
        </a:p>
      </dgm:t>
    </dgm:pt>
  </dgm:ptLst>
  <dgm:cxnLst>
    <dgm:cxn modelId="{D8CDFF20-AA83-4B70-B828-6788B4ADB97C}" type="presOf" srcId="{20A06A8C-5D0B-4A08-9BD2-01A505381690}" destId="{CE7ED2F0-4791-4026-8C96-B6F5E03570AD}" srcOrd="0" destOrd="0" presId="urn:microsoft.com/office/officeart/2005/8/layout/radial5"/>
    <dgm:cxn modelId="{B9EF699C-57F4-40C7-914F-BFAEAD4102E3}" type="presOf" srcId="{D9E1DBB8-EFFE-409B-9F03-3A838B80D405}" destId="{6940AAED-801B-4795-A1FF-719ED46C7E4E}" srcOrd="1" destOrd="0" presId="urn:microsoft.com/office/officeart/2005/8/layout/radial5"/>
    <dgm:cxn modelId="{894DE055-0FDA-4C55-843B-84888C8DE26C}" type="presOf" srcId="{5BC4B809-D555-4F7A-B87C-64E75CA6DEC5}" destId="{E01BD724-E628-4912-A940-1524825D801A}" srcOrd="0" destOrd="0" presId="urn:microsoft.com/office/officeart/2005/8/layout/radial5"/>
    <dgm:cxn modelId="{BDA103D8-8A2A-46BA-96B2-AB38E894947F}" type="presOf" srcId="{1ADF0C00-CB16-4344-984B-FECCF5CEA4F8}" destId="{91D6E191-45F9-4479-BB7D-D041D27D857D}" srcOrd="0" destOrd="0" presId="urn:microsoft.com/office/officeart/2005/8/layout/radial5"/>
    <dgm:cxn modelId="{A39C70B1-A626-408F-8D5D-3242E729B913}" srcId="{468E30ED-C049-46F4-AC9A-CA0E2535C681}" destId="{42D64D16-9438-4435-92FB-CEB55DBDE8B1}" srcOrd="1" destOrd="0" parTransId="{602324CA-DBCF-4671-B070-4D755AE0D3F4}" sibTransId="{C2684294-B2BA-47BD-B377-F31A9F5C0525}"/>
    <dgm:cxn modelId="{A406B441-2788-481B-8C73-B6EDF38CDFCB}" type="presOf" srcId="{36CDE348-34CD-4500-BD2E-0E2E195A44EA}" destId="{40C46486-6980-4559-87E4-DCA7C1B1C5D8}" srcOrd="1" destOrd="0" presId="urn:microsoft.com/office/officeart/2005/8/layout/radial5"/>
    <dgm:cxn modelId="{943031B5-486E-4983-91EF-38FAFE7FED6F}" type="presOf" srcId="{4194CE1F-8757-4958-969F-025E551FB0DE}" destId="{B8FB2ADA-41E0-40F7-94FA-F34AA4A05782}" srcOrd="0" destOrd="0" presId="urn:microsoft.com/office/officeart/2005/8/layout/radial5"/>
    <dgm:cxn modelId="{59B23115-1A4A-411C-AA9A-5F1EC634726C}" type="presOf" srcId="{66D5C6F6-DF08-468E-9B67-75B18E1879AF}" destId="{D0518748-9576-4A07-AE2E-747AA9CB90B4}" srcOrd="0" destOrd="0" presId="urn:microsoft.com/office/officeart/2005/8/layout/radial5"/>
    <dgm:cxn modelId="{7C279BF1-4C2E-46C4-984F-FBD59B250BD5}" type="presOf" srcId="{BE5C72FB-F510-4655-94F8-4C6B8F57FDAC}" destId="{D75BEF9F-26A7-4C6A-998C-6BF3E9DBE001}" srcOrd="1" destOrd="0" presId="urn:microsoft.com/office/officeart/2005/8/layout/radial5"/>
    <dgm:cxn modelId="{D9E47688-CFB5-4BBB-8FD6-515EE8B93F66}" type="presOf" srcId="{468E30ED-C049-46F4-AC9A-CA0E2535C681}" destId="{2D5C9196-7C60-4FAA-B813-622616AAF007}" srcOrd="0" destOrd="0" presId="urn:microsoft.com/office/officeart/2005/8/layout/radial5"/>
    <dgm:cxn modelId="{A4B6A26D-13F4-40DE-A4E1-40D6403191E6}" srcId="{4A5B0C25-0B84-40A8-9470-392BA1D3B2BF}" destId="{468E30ED-C049-46F4-AC9A-CA0E2535C681}" srcOrd="0" destOrd="0" parTransId="{E50F086D-C364-47AA-9BC4-662964CEC96C}" sibTransId="{443E1E84-E50C-4972-A1E5-8047B65B852C}"/>
    <dgm:cxn modelId="{3075AD1E-2930-4D5F-A4D0-936BD288571F}" srcId="{468E30ED-C049-46F4-AC9A-CA0E2535C681}" destId="{1ADF0C00-CB16-4344-984B-FECCF5CEA4F8}" srcOrd="0" destOrd="0" parTransId="{5BC4B809-D555-4F7A-B87C-64E75CA6DEC5}" sibTransId="{AA74A3B7-7571-4E42-AED1-9AFE41E5CDB2}"/>
    <dgm:cxn modelId="{1AD68525-9502-4B35-84AB-50A155CE548B}" type="presOf" srcId="{6340309C-A8D9-4960-B20A-FBC20E3F3320}" destId="{909EF313-39F3-4645-87F4-CF2A28892ED5}" srcOrd="0" destOrd="0" presId="urn:microsoft.com/office/officeart/2005/8/layout/radial5"/>
    <dgm:cxn modelId="{A2A072E7-7A60-4FC9-B355-344E7FAF975B}" type="presOf" srcId="{D4FFE23D-2DBF-49FD-B3A7-BB40BE7014BD}" destId="{0CA50B6F-E375-4E8F-B03F-287227E8A755}" srcOrd="0" destOrd="0" presId="urn:microsoft.com/office/officeart/2005/8/layout/radial5"/>
    <dgm:cxn modelId="{A042F1D2-F714-4E66-B201-3CE02AB9D189}" type="presOf" srcId="{36CDE348-34CD-4500-BD2E-0E2E195A44EA}" destId="{C8D82394-3EA1-45F9-8834-097A8E4B28A1}" srcOrd="0" destOrd="0" presId="urn:microsoft.com/office/officeart/2005/8/layout/radial5"/>
    <dgm:cxn modelId="{637D0A5A-CD59-44BC-B318-B4E7A22FE0BB}" type="presOf" srcId="{4A5B0C25-0B84-40A8-9470-392BA1D3B2BF}" destId="{C507070D-63FB-4D56-AC21-EF2869682F87}" srcOrd="0" destOrd="0" presId="urn:microsoft.com/office/officeart/2005/8/layout/radial5"/>
    <dgm:cxn modelId="{78CDA423-D1D3-4252-A2F8-C4AC6A4CCB86}" type="presOf" srcId="{42D64D16-9438-4435-92FB-CEB55DBDE8B1}" destId="{B6F4A072-A848-4BD8-AD52-89528F01F9FB}" srcOrd="0" destOrd="0" presId="urn:microsoft.com/office/officeart/2005/8/layout/radial5"/>
    <dgm:cxn modelId="{AC2EA439-79B1-43CC-A59F-850C1F467A7D}" type="presOf" srcId="{602324CA-DBCF-4671-B070-4D755AE0D3F4}" destId="{D9EAE9C3-8DAE-48D4-98EF-72B6C5D6E8CE}" srcOrd="0" destOrd="0" presId="urn:microsoft.com/office/officeart/2005/8/layout/radial5"/>
    <dgm:cxn modelId="{B3C45DC5-3083-46CA-A20A-969020D23A91}" type="presOf" srcId="{4194CE1F-8757-4958-969F-025E551FB0DE}" destId="{287F9A00-D429-4D7F-B66D-02737B5B2D53}" srcOrd="1" destOrd="0" presId="urn:microsoft.com/office/officeart/2005/8/layout/radial5"/>
    <dgm:cxn modelId="{13147F17-A234-4039-AF2F-2131508D5A74}" srcId="{468E30ED-C049-46F4-AC9A-CA0E2535C681}" destId="{5372C833-B379-4488-9681-EEA9C0F22F8D}" srcOrd="6" destOrd="0" parTransId="{BE5C72FB-F510-4655-94F8-4C6B8F57FDAC}" sibTransId="{C4B258FC-93BA-4574-9334-3F05D4FEEC75}"/>
    <dgm:cxn modelId="{8B219F1D-3BF5-434E-8100-94DFFBA15F0C}" type="presOf" srcId="{602324CA-DBCF-4671-B070-4D755AE0D3F4}" destId="{DA836FF5-CE3A-487B-B19C-FC54BB5B607F}" srcOrd="1" destOrd="0" presId="urn:microsoft.com/office/officeart/2005/8/layout/radial5"/>
    <dgm:cxn modelId="{31B9B8F5-E196-4A65-8E58-BC974317A24A}" srcId="{468E30ED-C049-46F4-AC9A-CA0E2535C681}" destId="{6340309C-A8D9-4960-B20A-FBC20E3F3320}" srcOrd="5" destOrd="0" parTransId="{36CDE348-34CD-4500-BD2E-0E2E195A44EA}" sibTransId="{309515EC-ADAA-408B-8BEE-BE0E47DB4519}"/>
    <dgm:cxn modelId="{23880D6D-325E-499C-8AAF-8F54396A8711}" type="presOf" srcId="{5372C833-B379-4488-9681-EEA9C0F22F8D}" destId="{8EB58D29-F1C6-43A8-81AB-80A376F799A1}" srcOrd="0" destOrd="0" presId="urn:microsoft.com/office/officeart/2005/8/layout/radial5"/>
    <dgm:cxn modelId="{1C0392A6-B5F6-458B-958F-EAEB1A0131C3}" type="presOf" srcId="{5BC4B809-D555-4F7A-B87C-64E75CA6DEC5}" destId="{4E9626BD-3E91-4B11-8957-6C53F7988E31}" srcOrd="1" destOrd="0" presId="urn:microsoft.com/office/officeart/2005/8/layout/radial5"/>
    <dgm:cxn modelId="{27BBA1B1-EBDE-4912-B97B-B84303630EED}" srcId="{468E30ED-C049-46F4-AC9A-CA0E2535C681}" destId="{20A06A8C-5D0B-4A08-9BD2-01A505381690}" srcOrd="3" destOrd="0" parTransId="{4194CE1F-8757-4958-969F-025E551FB0DE}" sibTransId="{54E3D018-45D7-4455-9273-F5171BBC2423}"/>
    <dgm:cxn modelId="{610EE8F4-A543-4F72-A30A-F193440FE550}" type="presOf" srcId="{66D5C6F6-DF08-468E-9B67-75B18E1879AF}" destId="{A3A63F19-A580-4654-9826-DE90E05DCBAC}" srcOrd="1" destOrd="0" presId="urn:microsoft.com/office/officeart/2005/8/layout/radial5"/>
    <dgm:cxn modelId="{7154D5CF-CA12-40EB-A00B-CD5B4428B49C}" srcId="{468E30ED-C049-46F4-AC9A-CA0E2535C681}" destId="{C4FC47F1-E3C3-4E88-AF19-458DF5C5811C}" srcOrd="4" destOrd="0" parTransId="{D9E1DBB8-EFFE-409B-9F03-3A838B80D405}" sibTransId="{1E873598-435A-4FE4-BE25-98459777BD07}"/>
    <dgm:cxn modelId="{B651A60C-CC05-4BC9-8F6B-8268363E3083}" type="presOf" srcId="{D9E1DBB8-EFFE-409B-9F03-3A838B80D405}" destId="{E35AE6B7-A53C-4221-82D0-CAF66190B47E}" srcOrd="0" destOrd="0" presId="urn:microsoft.com/office/officeart/2005/8/layout/radial5"/>
    <dgm:cxn modelId="{C050422B-ADD1-444A-8EF3-8ABC2D351BBD}" srcId="{468E30ED-C049-46F4-AC9A-CA0E2535C681}" destId="{D4FFE23D-2DBF-49FD-B3A7-BB40BE7014BD}" srcOrd="2" destOrd="0" parTransId="{66D5C6F6-DF08-468E-9B67-75B18E1879AF}" sibTransId="{D11EA737-22FC-4FC8-B8C8-B9EA0312A2B4}"/>
    <dgm:cxn modelId="{7835D02A-742D-420E-8534-29B946660487}" type="presOf" srcId="{BE5C72FB-F510-4655-94F8-4C6B8F57FDAC}" destId="{2208D0B4-EE77-4287-AE0E-D4D2D13D214A}" srcOrd="0" destOrd="0" presId="urn:microsoft.com/office/officeart/2005/8/layout/radial5"/>
    <dgm:cxn modelId="{E795C453-4B7C-4265-AA4D-FE24EE475CD5}" type="presOf" srcId="{C4FC47F1-E3C3-4E88-AF19-458DF5C5811C}" destId="{F4B58EA2-8A44-4A49-8387-FC77D6BE85FB}" srcOrd="0" destOrd="0" presId="urn:microsoft.com/office/officeart/2005/8/layout/radial5"/>
    <dgm:cxn modelId="{744CE565-2AD9-4933-9B0A-9426FB304889}" type="presParOf" srcId="{C507070D-63FB-4D56-AC21-EF2869682F87}" destId="{2D5C9196-7C60-4FAA-B813-622616AAF007}" srcOrd="0" destOrd="0" presId="urn:microsoft.com/office/officeart/2005/8/layout/radial5"/>
    <dgm:cxn modelId="{44805A78-22BB-4B4A-9705-F530FC455C5B}" type="presParOf" srcId="{C507070D-63FB-4D56-AC21-EF2869682F87}" destId="{E01BD724-E628-4912-A940-1524825D801A}" srcOrd="1" destOrd="0" presId="urn:microsoft.com/office/officeart/2005/8/layout/radial5"/>
    <dgm:cxn modelId="{077B47D8-4541-4711-8F93-FDE4F056DE4D}" type="presParOf" srcId="{E01BD724-E628-4912-A940-1524825D801A}" destId="{4E9626BD-3E91-4B11-8957-6C53F7988E31}" srcOrd="0" destOrd="0" presId="urn:microsoft.com/office/officeart/2005/8/layout/radial5"/>
    <dgm:cxn modelId="{97613229-3BD4-4ACF-ADDB-289D2FF2D800}" type="presParOf" srcId="{C507070D-63FB-4D56-AC21-EF2869682F87}" destId="{91D6E191-45F9-4479-BB7D-D041D27D857D}" srcOrd="2" destOrd="0" presId="urn:microsoft.com/office/officeart/2005/8/layout/radial5"/>
    <dgm:cxn modelId="{F7FC25F9-1611-4B69-91DA-928124973DED}" type="presParOf" srcId="{C507070D-63FB-4D56-AC21-EF2869682F87}" destId="{D9EAE9C3-8DAE-48D4-98EF-72B6C5D6E8CE}" srcOrd="3" destOrd="0" presId="urn:microsoft.com/office/officeart/2005/8/layout/radial5"/>
    <dgm:cxn modelId="{8289A405-F175-4CDF-9DE7-CA335A160A5B}" type="presParOf" srcId="{D9EAE9C3-8DAE-48D4-98EF-72B6C5D6E8CE}" destId="{DA836FF5-CE3A-487B-B19C-FC54BB5B607F}" srcOrd="0" destOrd="0" presId="urn:microsoft.com/office/officeart/2005/8/layout/radial5"/>
    <dgm:cxn modelId="{8141C6DC-D2A4-41B9-9577-489B679681DB}" type="presParOf" srcId="{C507070D-63FB-4D56-AC21-EF2869682F87}" destId="{B6F4A072-A848-4BD8-AD52-89528F01F9FB}" srcOrd="4" destOrd="0" presId="urn:microsoft.com/office/officeart/2005/8/layout/radial5"/>
    <dgm:cxn modelId="{A8166F6A-924F-4389-8433-FE3CD60A00A7}" type="presParOf" srcId="{C507070D-63FB-4D56-AC21-EF2869682F87}" destId="{D0518748-9576-4A07-AE2E-747AA9CB90B4}" srcOrd="5" destOrd="0" presId="urn:microsoft.com/office/officeart/2005/8/layout/radial5"/>
    <dgm:cxn modelId="{D5327B69-4B26-4FB7-B1D4-526CD7A307B5}" type="presParOf" srcId="{D0518748-9576-4A07-AE2E-747AA9CB90B4}" destId="{A3A63F19-A580-4654-9826-DE90E05DCBAC}" srcOrd="0" destOrd="0" presId="urn:microsoft.com/office/officeart/2005/8/layout/radial5"/>
    <dgm:cxn modelId="{D4443D88-75B7-4342-B73D-16C6D6207847}" type="presParOf" srcId="{C507070D-63FB-4D56-AC21-EF2869682F87}" destId="{0CA50B6F-E375-4E8F-B03F-287227E8A755}" srcOrd="6" destOrd="0" presId="urn:microsoft.com/office/officeart/2005/8/layout/radial5"/>
    <dgm:cxn modelId="{D3D13144-6DA5-4A69-9428-C2FC1B9B1443}" type="presParOf" srcId="{C507070D-63FB-4D56-AC21-EF2869682F87}" destId="{B8FB2ADA-41E0-40F7-94FA-F34AA4A05782}" srcOrd="7" destOrd="0" presId="urn:microsoft.com/office/officeart/2005/8/layout/radial5"/>
    <dgm:cxn modelId="{2153BB3D-0644-4E5B-83E9-02BCFB26B488}" type="presParOf" srcId="{B8FB2ADA-41E0-40F7-94FA-F34AA4A05782}" destId="{287F9A00-D429-4D7F-B66D-02737B5B2D53}" srcOrd="0" destOrd="0" presId="urn:microsoft.com/office/officeart/2005/8/layout/radial5"/>
    <dgm:cxn modelId="{74568828-3879-4919-844D-E3B8F2638CF2}" type="presParOf" srcId="{C507070D-63FB-4D56-AC21-EF2869682F87}" destId="{CE7ED2F0-4791-4026-8C96-B6F5E03570AD}" srcOrd="8" destOrd="0" presId="urn:microsoft.com/office/officeart/2005/8/layout/radial5"/>
    <dgm:cxn modelId="{EDFEC996-7E2A-4EB1-9E82-071C236D3335}" type="presParOf" srcId="{C507070D-63FB-4D56-AC21-EF2869682F87}" destId="{E35AE6B7-A53C-4221-82D0-CAF66190B47E}" srcOrd="9" destOrd="0" presId="urn:microsoft.com/office/officeart/2005/8/layout/radial5"/>
    <dgm:cxn modelId="{48D2142E-CF10-4478-BBCF-98FDBBE037F5}" type="presParOf" srcId="{E35AE6B7-A53C-4221-82D0-CAF66190B47E}" destId="{6940AAED-801B-4795-A1FF-719ED46C7E4E}" srcOrd="0" destOrd="0" presId="urn:microsoft.com/office/officeart/2005/8/layout/radial5"/>
    <dgm:cxn modelId="{0D243CDD-AB21-4D03-AB36-B358E9129F48}" type="presParOf" srcId="{C507070D-63FB-4D56-AC21-EF2869682F87}" destId="{F4B58EA2-8A44-4A49-8387-FC77D6BE85FB}" srcOrd="10" destOrd="0" presId="urn:microsoft.com/office/officeart/2005/8/layout/radial5"/>
    <dgm:cxn modelId="{FF78B526-F5E8-4F44-AB85-4536C03A988D}" type="presParOf" srcId="{C507070D-63FB-4D56-AC21-EF2869682F87}" destId="{C8D82394-3EA1-45F9-8834-097A8E4B28A1}" srcOrd="11" destOrd="0" presId="urn:microsoft.com/office/officeart/2005/8/layout/radial5"/>
    <dgm:cxn modelId="{BC2D0694-DDBD-4114-A660-24D94530392E}" type="presParOf" srcId="{C8D82394-3EA1-45F9-8834-097A8E4B28A1}" destId="{40C46486-6980-4559-87E4-DCA7C1B1C5D8}" srcOrd="0" destOrd="0" presId="urn:microsoft.com/office/officeart/2005/8/layout/radial5"/>
    <dgm:cxn modelId="{4E2BD386-0314-4DB3-AE6A-18D08D3A8D77}" type="presParOf" srcId="{C507070D-63FB-4D56-AC21-EF2869682F87}" destId="{909EF313-39F3-4645-87F4-CF2A28892ED5}" srcOrd="12" destOrd="0" presId="urn:microsoft.com/office/officeart/2005/8/layout/radial5"/>
    <dgm:cxn modelId="{33CA5D50-4F4A-44EE-9F12-BA817506BDE1}" type="presParOf" srcId="{C507070D-63FB-4D56-AC21-EF2869682F87}" destId="{2208D0B4-EE77-4287-AE0E-D4D2D13D214A}" srcOrd="13" destOrd="0" presId="urn:microsoft.com/office/officeart/2005/8/layout/radial5"/>
    <dgm:cxn modelId="{C2D26FAF-E790-47AB-88E8-61504C8C2C86}" type="presParOf" srcId="{2208D0B4-EE77-4287-AE0E-D4D2D13D214A}" destId="{D75BEF9F-26A7-4C6A-998C-6BF3E9DBE001}" srcOrd="0" destOrd="0" presId="urn:microsoft.com/office/officeart/2005/8/layout/radial5"/>
    <dgm:cxn modelId="{34582A02-DC5E-4F85-BFC1-F4DD47B4C916}" type="presParOf" srcId="{C507070D-63FB-4D56-AC21-EF2869682F87}" destId="{8EB58D29-F1C6-43A8-81AB-80A376F799A1}" srcOrd="14" destOrd="0" presId="urn:microsoft.com/office/officeart/2005/8/layout/radial5"/>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C9196-7C60-4FAA-B813-622616AAF007}">
      <dsp:nvSpPr>
        <dsp:cNvPr id="0" name=""/>
        <dsp:cNvSpPr/>
      </dsp:nvSpPr>
      <dsp:spPr>
        <a:xfrm>
          <a:off x="3284222" y="1505928"/>
          <a:ext cx="1640466" cy="1638233"/>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AU" sz="1800" b="1" kern="1200" dirty="0" smtClean="0"/>
            <a:t>Extends beyond the canteen </a:t>
          </a:r>
          <a:endParaRPr lang="en-AU" sz="1800" kern="1200" dirty="0"/>
        </a:p>
      </dsp:txBody>
      <dsp:txXfrm>
        <a:off x="3524463" y="1745842"/>
        <a:ext cx="1159984" cy="1158405"/>
      </dsp:txXfrm>
    </dsp:sp>
    <dsp:sp modelId="{E01BD724-E628-4912-A940-1524825D801A}">
      <dsp:nvSpPr>
        <dsp:cNvPr id="0" name=""/>
        <dsp:cNvSpPr/>
      </dsp:nvSpPr>
      <dsp:spPr>
        <a:xfrm rot="16200000">
          <a:off x="4013834" y="1120660"/>
          <a:ext cx="181243" cy="438824"/>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AU" sz="1300" kern="1200"/>
        </a:p>
      </dsp:txBody>
      <dsp:txXfrm>
        <a:off x="4041021" y="1235612"/>
        <a:ext cx="126870" cy="263294"/>
      </dsp:txXfrm>
    </dsp:sp>
    <dsp:sp modelId="{91D6E191-45F9-4479-BB7D-D041D27D857D}">
      <dsp:nvSpPr>
        <dsp:cNvPr id="0" name=""/>
        <dsp:cNvSpPr/>
      </dsp:nvSpPr>
      <dsp:spPr>
        <a:xfrm>
          <a:off x="3523659" y="2365"/>
          <a:ext cx="1161593" cy="1161593"/>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latin typeface="Calibri" pitchFamily="34" charset="0"/>
            </a:rPr>
            <a:t>Fundraising</a:t>
          </a:r>
          <a:endParaRPr lang="en-AU" sz="1300" kern="1200" dirty="0"/>
        </a:p>
      </dsp:txBody>
      <dsp:txXfrm>
        <a:off x="3693770" y="172476"/>
        <a:ext cx="821371" cy="821371"/>
      </dsp:txXfrm>
    </dsp:sp>
    <dsp:sp modelId="{D9EAE9C3-8DAE-48D4-98EF-72B6C5D6E8CE}">
      <dsp:nvSpPr>
        <dsp:cNvPr id="0" name=""/>
        <dsp:cNvSpPr/>
      </dsp:nvSpPr>
      <dsp:spPr>
        <a:xfrm rot="19285714">
          <a:off x="4778169" y="1507718"/>
          <a:ext cx="152094" cy="438824"/>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AU" sz="1300" kern="1200"/>
        </a:p>
      </dsp:txBody>
      <dsp:txXfrm>
        <a:off x="4783146" y="1609707"/>
        <a:ext cx="106466" cy="263294"/>
      </dsp:txXfrm>
    </dsp:sp>
    <dsp:sp modelId="{B6F4A072-A848-4BD8-AD52-89528F01F9FB}">
      <dsp:nvSpPr>
        <dsp:cNvPr id="0" name=""/>
        <dsp:cNvSpPr/>
      </dsp:nvSpPr>
      <dsp:spPr>
        <a:xfrm>
          <a:off x="4826828" y="610582"/>
          <a:ext cx="1278972" cy="1256832"/>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AU" sz="1300" kern="1200" dirty="0" smtClean="0"/>
            <a:t>Teacher rewards</a:t>
          </a:r>
          <a:endParaRPr lang="en-AU" sz="1300" kern="1200" dirty="0"/>
        </a:p>
      </dsp:txBody>
      <dsp:txXfrm>
        <a:off x="5014129" y="794641"/>
        <a:ext cx="904370" cy="888714"/>
      </dsp:txXfrm>
    </dsp:sp>
    <dsp:sp modelId="{D0518748-9576-4A07-AE2E-747AA9CB90B4}">
      <dsp:nvSpPr>
        <dsp:cNvPr id="0" name=""/>
        <dsp:cNvSpPr/>
      </dsp:nvSpPr>
      <dsp:spPr>
        <a:xfrm rot="771429">
          <a:off x="4974924" y="2324931"/>
          <a:ext cx="180681" cy="438824"/>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AU" sz="1300" kern="1200"/>
        </a:p>
      </dsp:txBody>
      <dsp:txXfrm>
        <a:off x="4975604" y="2406665"/>
        <a:ext cx="126477" cy="263294"/>
      </dsp:txXfrm>
    </dsp:sp>
    <dsp:sp modelId="{0CA50B6F-E375-4E8F-B03F-287227E8A755}">
      <dsp:nvSpPr>
        <dsp:cNvPr id="0" name=""/>
        <dsp:cNvSpPr/>
      </dsp:nvSpPr>
      <dsp:spPr>
        <a:xfrm>
          <a:off x="5221869" y="2131853"/>
          <a:ext cx="1161593" cy="1161593"/>
        </a:xfrm>
        <a:prstGeom prst="ellipse">
          <a:avLst/>
        </a:prstGeom>
        <a:solidFill>
          <a:srgbClr val="0070C0"/>
        </a:solidFill>
        <a:ln w="25400" cap="flat" cmpd="sng" algn="ctr">
          <a:solidFill>
            <a:srgbClr val="0066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latin typeface="Calibri" pitchFamily="34" charset="0"/>
            </a:rPr>
            <a:t>School events</a:t>
          </a:r>
          <a:endParaRPr lang="en-AU" sz="1300" kern="1200" dirty="0"/>
        </a:p>
      </dsp:txBody>
      <dsp:txXfrm>
        <a:off x="5391980" y="2301964"/>
        <a:ext cx="821371" cy="821371"/>
      </dsp:txXfrm>
    </dsp:sp>
    <dsp:sp modelId="{B8FB2ADA-41E0-40F7-94FA-F34AA4A05782}">
      <dsp:nvSpPr>
        <dsp:cNvPr id="0" name=""/>
        <dsp:cNvSpPr/>
      </dsp:nvSpPr>
      <dsp:spPr>
        <a:xfrm rot="3857143">
          <a:off x="4441299" y="2993159"/>
          <a:ext cx="181132" cy="438824"/>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AU" sz="1300" kern="1200"/>
        </a:p>
      </dsp:txBody>
      <dsp:txXfrm>
        <a:off x="4456680" y="3056445"/>
        <a:ext cx="126792" cy="263294"/>
      </dsp:txXfrm>
    </dsp:sp>
    <dsp:sp modelId="{CE7ED2F0-4791-4026-8C96-B6F5E03570AD}">
      <dsp:nvSpPr>
        <dsp:cNvPr id="0" name=""/>
        <dsp:cNvSpPr/>
      </dsp:nvSpPr>
      <dsp:spPr>
        <a:xfrm>
          <a:off x="4279434" y="3313630"/>
          <a:ext cx="1161593" cy="1161593"/>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t>Class parties</a:t>
          </a:r>
          <a:endParaRPr lang="en-AU" sz="1300" kern="1200" dirty="0"/>
        </a:p>
      </dsp:txBody>
      <dsp:txXfrm>
        <a:off x="4449545" y="3483741"/>
        <a:ext cx="821371" cy="821371"/>
      </dsp:txXfrm>
    </dsp:sp>
    <dsp:sp modelId="{E35AE6B7-A53C-4221-82D0-CAF66190B47E}">
      <dsp:nvSpPr>
        <dsp:cNvPr id="0" name=""/>
        <dsp:cNvSpPr/>
      </dsp:nvSpPr>
      <dsp:spPr>
        <a:xfrm rot="6942857">
          <a:off x="3586479" y="2993159"/>
          <a:ext cx="181132" cy="438824"/>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AU" sz="1300" kern="1200">
            <a:solidFill>
              <a:srgbClr val="00B050"/>
            </a:solidFill>
          </a:endParaRPr>
        </a:p>
      </dsp:txBody>
      <dsp:txXfrm rot="10800000">
        <a:off x="3625438" y="3056445"/>
        <a:ext cx="126792" cy="263294"/>
      </dsp:txXfrm>
    </dsp:sp>
    <dsp:sp modelId="{F4B58EA2-8A44-4A49-8387-FC77D6BE85FB}">
      <dsp:nvSpPr>
        <dsp:cNvPr id="0" name=""/>
        <dsp:cNvSpPr/>
      </dsp:nvSpPr>
      <dsp:spPr>
        <a:xfrm>
          <a:off x="2767884" y="3313630"/>
          <a:ext cx="1161593" cy="1161593"/>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t>Vending machines</a:t>
          </a:r>
          <a:endParaRPr lang="en-AU" sz="1300" kern="1200" dirty="0"/>
        </a:p>
      </dsp:txBody>
      <dsp:txXfrm>
        <a:off x="2937995" y="3483741"/>
        <a:ext cx="821371" cy="821371"/>
      </dsp:txXfrm>
    </dsp:sp>
    <dsp:sp modelId="{C8D82394-3EA1-45F9-8834-097A8E4B28A1}">
      <dsp:nvSpPr>
        <dsp:cNvPr id="0" name=""/>
        <dsp:cNvSpPr/>
      </dsp:nvSpPr>
      <dsp:spPr>
        <a:xfrm rot="10028571">
          <a:off x="3053305" y="2324931"/>
          <a:ext cx="180681" cy="438824"/>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AU" sz="1300" kern="1200"/>
        </a:p>
      </dsp:txBody>
      <dsp:txXfrm rot="10800000">
        <a:off x="3106829" y="2406665"/>
        <a:ext cx="126477" cy="263294"/>
      </dsp:txXfrm>
    </dsp:sp>
    <dsp:sp modelId="{909EF313-39F3-4645-87F4-CF2A28892ED5}">
      <dsp:nvSpPr>
        <dsp:cNvPr id="0" name=""/>
        <dsp:cNvSpPr/>
      </dsp:nvSpPr>
      <dsp:spPr>
        <a:xfrm>
          <a:off x="1825449" y="2131853"/>
          <a:ext cx="1161593" cy="1161593"/>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t>Sports carnivals</a:t>
          </a:r>
          <a:endParaRPr lang="en-AU" sz="1300" kern="1200" dirty="0"/>
        </a:p>
      </dsp:txBody>
      <dsp:txXfrm>
        <a:off x="1995560" y="2301964"/>
        <a:ext cx="821371" cy="821371"/>
      </dsp:txXfrm>
    </dsp:sp>
    <dsp:sp modelId="{2208D0B4-EE77-4287-AE0E-D4D2D13D214A}">
      <dsp:nvSpPr>
        <dsp:cNvPr id="0" name=""/>
        <dsp:cNvSpPr/>
      </dsp:nvSpPr>
      <dsp:spPr>
        <a:xfrm rot="13114286">
          <a:off x="3243658" y="1491293"/>
          <a:ext cx="180882" cy="438824"/>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AU" sz="1300" kern="1200"/>
        </a:p>
      </dsp:txBody>
      <dsp:txXfrm rot="10800000">
        <a:off x="3292004" y="1595975"/>
        <a:ext cx="126617" cy="263294"/>
      </dsp:txXfrm>
    </dsp:sp>
    <dsp:sp modelId="{8EB58D29-F1C6-43A8-81AB-80A376F799A1}">
      <dsp:nvSpPr>
        <dsp:cNvPr id="0" name=""/>
        <dsp:cNvSpPr/>
      </dsp:nvSpPr>
      <dsp:spPr>
        <a:xfrm>
          <a:off x="2161800" y="658201"/>
          <a:ext cx="1161593" cy="1161593"/>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t>School excursions &amp; functions</a:t>
          </a:r>
          <a:endParaRPr lang="en-AU" sz="1300" kern="1200" dirty="0"/>
        </a:p>
      </dsp:txBody>
      <dsp:txXfrm>
        <a:off x="2331911" y="828312"/>
        <a:ext cx="821371" cy="82137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BC918D-EC23-44BC-B13F-8F17D850FE2A}" type="datetimeFigureOut">
              <a:rPr lang="en-AU" smtClean="0"/>
              <a:t>16/10/2018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3F3215-256B-4B8B-9F5C-EAC35E721D20}" type="slidenum">
              <a:rPr lang="en-AU" smtClean="0"/>
              <a:t>‹#›</a:t>
            </a:fld>
            <a:endParaRPr lang="en-AU"/>
          </a:p>
        </p:txBody>
      </p:sp>
    </p:spTree>
    <p:extLst>
      <p:ext uri="{BB962C8B-B14F-4D97-AF65-F5344CB8AC3E}">
        <p14:creationId xmlns:p14="http://schemas.microsoft.com/office/powerpoint/2010/main" val="4039313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1</a:t>
            </a:fld>
            <a:endParaRPr lang="en-AU"/>
          </a:p>
        </p:txBody>
      </p:sp>
    </p:spTree>
    <p:extLst>
      <p:ext uri="{BB962C8B-B14F-4D97-AF65-F5344CB8AC3E}">
        <p14:creationId xmlns:p14="http://schemas.microsoft.com/office/powerpoint/2010/main" val="46715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r>
              <a:rPr lang="en-AU" dirty="0" smtClean="0"/>
              <a:t>Lunchbox ideas and posters – http://www.healthykids.nsw.gov.au/parents-carers/healthy-eating-and-drinking/lunch-box-ideas.aspx </a:t>
            </a:r>
          </a:p>
          <a:p>
            <a:endParaRPr lang="en-AU" dirty="0" smtClean="0"/>
          </a:p>
          <a:p>
            <a:r>
              <a:rPr lang="en-AU" dirty="0" smtClean="0"/>
              <a:t> </a:t>
            </a:r>
          </a:p>
          <a:p>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10</a:t>
            </a:fld>
            <a:endParaRPr lang="en-AU"/>
          </a:p>
        </p:txBody>
      </p:sp>
    </p:spTree>
    <p:extLst>
      <p:ext uri="{BB962C8B-B14F-4D97-AF65-F5344CB8AC3E}">
        <p14:creationId xmlns:p14="http://schemas.microsoft.com/office/powerpoint/2010/main" val="1497375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For healthy lunchbox inspiration, tips, recipes and ideas, Let’s Look at Lunches, sends a fortnightly e-newsletter that aims to take the challenge out of packing a healthy lunchbox. </a:t>
            </a:r>
          </a:p>
          <a:p>
            <a:endParaRPr lang="en-AU" dirty="0" smtClean="0"/>
          </a:p>
          <a:p>
            <a:r>
              <a:rPr lang="en-AU" dirty="0" smtClean="0"/>
              <a:t>Also see the Cancer</a:t>
            </a:r>
            <a:r>
              <a:rPr lang="en-AU" baseline="0" dirty="0" smtClean="0"/>
              <a:t> Councils interactive healthy lunch box builder site at: </a:t>
            </a:r>
            <a:r>
              <a:rPr lang="en-AU" u="sng" baseline="0" dirty="0" smtClean="0"/>
              <a:t>http://www.healthylunchbox.com.au/</a:t>
            </a:r>
            <a:endParaRPr lang="en-AU" u="sng" dirty="0"/>
          </a:p>
        </p:txBody>
      </p:sp>
      <p:sp>
        <p:nvSpPr>
          <p:cNvPr id="4" name="Slide Number Placeholder 3"/>
          <p:cNvSpPr>
            <a:spLocks noGrp="1"/>
          </p:cNvSpPr>
          <p:nvPr>
            <p:ph type="sldNum" sz="quarter" idx="10"/>
          </p:nvPr>
        </p:nvSpPr>
        <p:spPr/>
        <p:txBody>
          <a:bodyPr/>
          <a:lstStyle/>
          <a:p>
            <a:fld id="{743F3215-256B-4B8B-9F5C-EAC35E721D20}" type="slidenum">
              <a:rPr lang="en-AU" smtClean="0"/>
              <a:t>11</a:t>
            </a:fld>
            <a:endParaRPr lang="en-AU"/>
          </a:p>
        </p:txBody>
      </p:sp>
    </p:spTree>
    <p:extLst>
      <p:ext uri="{BB962C8B-B14F-4D97-AF65-F5344CB8AC3E}">
        <p14:creationId xmlns:p14="http://schemas.microsoft.com/office/powerpoint/2010/main" val="1223731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12</a:t>
            </a:fld>
            <a:endParaRPr lang="en-AU"/>
          </a:p>
        </p:txBody>
      </p:sp>
    </p:spTree>
    <p:extLst>
      <p:ext uri="{BB962C8B-B14F-4D97-AF65-F5344CB8AC3E}">
        <p14:creationId xmlns:p14="http://schemas.microsoft.com/office/powerpoint/2010/main" val="1408409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sz="1200" b="1" dirty="0" smtClean="0"/>
              <a:t>The base</a:t>
            </a:r>
          </a:p>
          <a:p>
            <a:pPr eaLnBrk="1" hangingPunct="1">
              <a:spcBef>
                <a:spcPct val="0"/>
              </a:spcBef>
            </a:pPr>
            <a:r>
              <a:rPr lang="en-AU" sz="1200" dirty="0" smtClean="0"/>
              <a:t>Use a variety of wholemeal, white, rye, pita, Lebanese bread, rolls, bagels, crackers, </a:t>
            </a:r>
            <a:r>
              <a:rPr lang="en-AU" sz="1200" dirty="0" err="1" smtClean="0"/>
              <a:t>lavash</a:t>
            </a:r>
            <a:r>
              <a:rPr lang="en-AU" sz="1200" dirty="0" smtClean="0"/>
              <a:t>, </a:t>
            </a:r>
            <a:r>
              <a:rPr lang="en-AU" sz="1200" dirty="0" err="1" smtClean="0"/>
              <a:t>foccacia</a:t>
            </a:r>
            <a:r>
              <a:rPr lang="en-AU" sz="1200" dirty="0" smtClean="0"/>
              <a:t>, English muffins, damper.(Use small serves for small appetites</a:t>
            </a:r>
            <a:r>
              <a:rPr lang="en-AU" sz="1200" b="1" dirty="0" smtClean="0"/>
              <a:t>.)</a:t>
            </a:r>
            <a:endParaRPr lang="en-AU" sz="1200" dirty="0" smtClean="0"/>
          </a:p>
          <a:p>
            <a:pPr eaLnBrk="1" hangingPunct="1">
              <a:spcBef>
                <a:spcPct val="0"/>
              </a:spcBef>
            </a:pPr>
            <a:r>
              <a:rPr lang="en-AU" sz="1200" b="1" dirty="0" smtClean="0"/>
              <a:t>The filling</a:t>
            </a:r>
          </a:p>
          <a:p>
            <a:r>
              <a:rPr lang="en-AU" sz="1200" dirty="0" smtClean="0"/>
              <a:t>Select a high protein filling from one of the following: lean beef, lamb or pork, ham, corned beef, rissoles, meatloaf, chicken breast, tinned tuna, salmon or sardines, cheese (e.g. cheddar, fetta, cream cheese, haloumi or cottage cheese), egg, baked beans, three-bean mix.</a:t>
            </a:r>
            <a:endParaRPr lang="en-AU" sz="1200" b="1" dirty="0" smtClean="0"/>
          </a:p>
          <a:p>
            <a:pPr eaLnBrk="1" hangingPunct="1">
              <a:spcBef>
                <a:spcPct val="0"/>
              </a:spcBef>
            </a:pPr>
            <a:r>
              <a:rPr lang="en-AU" sz="1200" b="1" dirty="0" smtClean="0"/>
              <a:t>Vegetables and salad</a:t>
            </a:r>
          </a:p>
          <a:p>
            <a:r>
              <a:rPr lang="en-AU" sz="1200" dirty="0" smtClean="0"/>
              <a:t>Add two or more varieties for plenty of vitamins, minerals and dietary fibre.</a:t>
            </a:r>
          </a:p>
          <a:p>
            <a:r>
              <a:rPr lang="en-AU" sz="1200" dirty="0" smtClean="0"/>
              <a:t>Suggestions are: lettuce, tomato, cucumber, grated carrot, snow pea sprouts, celery, capsicum, mushrooms, Chinese cabbage, </a:t>
            </a:r>
            <a:r>
              <a:rPr lang="en-AU" sz="1200" dirty="0" err="1" smtClean="0"/>
              <a:t>bok</a:t>
            </a:r>
            <a:r>
              <a:rPr lang="en-AU" sz="1200" dirty="0" smtClean="0"/>
              <a:t> </a:t>
            </a:r>
            <a:r>
              <a:rPr lang="en-AU" sz="1200" dirty="0" err="1" smtClean="0"/>
              <a:t>choy</a:t>
            </a:r>
            <a:r>
              <a:rPr lang="en-AU" sz="1200" dirty="0" smtClean="0"/>
              <a:t>, zucchini, eggplant, beans, pitted olives, spinach, asparagus, pumpkin, sweet potato, avocado.</a:t>
            </a:r>
            <a:r>
              <a:rPr lang="en-AU" sz="1200" baseline="0" dirty="0" smtClean="0"/>
              <a:t> Try a</a:t>
            </a:r>
            <a:r>
              <a:rPr lang="en-AU" sz="1200" dirty="0" smtClean="0"/>
              <a:t>void soggy fillings for lunch box sandwiches.</a:t>
            </a:r>
          </a:p>
          <a:p>
            <a:r>
              <a:rPr lang="en-AU" sz="1200" dirty="0" smtClean="0"/>
              <a:t>Handout : Tips to build a tasty, healthy lunch box.</a:t>
            </a:r>
          </a:p>
          <a:p>
            <a:pPr eaLnBrk="1" hangingPunct="1">
              <a:spcBef>
                <a:spcPct val="0"/>
              </a:spcBef>
            </a:pPr>
            <a:endParaRPr lang="en-AU" sz="1200" b="1" dirty="0" smtClean="0"/>
          </a:p>
          <a:p>
            <a:pPr eaLnBrk="1" hangingPunct="1">
              <a:spcBef>
                <a:spcPct val="0"/>
              </a:spcBef>
            </a:pPr>
            <a:endParaRPr lang="en-AU" sz="1200" b="1" dirty="0" smtClean="0">
              <a:ea typeface="MS PGothic" pitchFamily="34" charset="-128"/>
            </a:endParaRPr>
          </a:p>
          <a:p>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13</a:t>
            </a:fld>
            <a:endParaRPr lang="en-AU"/>
          </a:p>
        </p:txBody>
      </p:sp>
    </p:spTree>
    <p:extLst>
      <p:ext uri="{BB962C8B-B14F-4D97-AF65-F5344CB8AC3E}">
        <p14:creationId xmlns:p14="http://schemas.microsoft.com/office/powerpoint/2010/main" val="1408409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are some of the many examples of healthy snacks based on foods from the core food groups.</a:t>
            </a:r>
          </a:p>
          <a:p>
            <a:endParaRPr lang="en-AU" dirty="0" smtClean="0"/>
          </a:p>
          <a:p>
            <a:r>
              <a:rPr lang="en-AU" dirty="0" smtClean="0"/>
              <a:t>Resources on healthy snacks</a:t>
            </a:r>
            <a:r>
              <a:rPr lang="en-AU" baseline="0" dirty="0" smtClean="0"/>
              <a:t> and snacks for 50cents-</a:t>
            </a:r>
            <a:endParaRPr lang="en-AU" dirty="0" smtClean="0"/>
          </a:p>
          <a:p>
            <a:r>
              <a:rPr lang="en-AU" dirty="0" smtClean="0"/>
              <a:t>http://www.healthpromotion.com.au/Lunchboxes/Lunchboxes_home.htm</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14</a:t>
            </a:fld>
            <a:endParaRPr lang="en-AU"/>
          </a:p>
        </p:txBody>
      </p:sp>
    </p:spTree>
    <p:extLst>
      <p:ext uri="{BB962C8B-B14F-4D97-AF65-F5344CB8AC3E}">
        <p14:creationId xmlns:p14="http://schemas.microsoft.com/office/powerpoint/2010/main" val="3420500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ea typeface="MS PGothic" pitchFamily="34" charset="-128"/>
              </a:rPr>
              <a:t>These foods are often high in sugar, salt and fats and provide few nutrients for growing</a:t>
            </a:r>
            <a:r>
              <a:rPr lang="en-AU" baseline="0" dirty="0" smtClean="0">
                <a:ea typeface="MS PGothic" pitchFamily="34" charset="-128"/>
              </a:rPr>
              <a:t> bodies and minds to perform at their best</a:t>
            </a:r>
            <a:r>
              <a:rPr lang="en-AU" dirty="0" smtClean="0">
                <a:ea typeface="MS PGothic" pitchFamily="34" charset="-128"/>
              </a:rPr>
              <a:t>. </a:t>
            </a:r>
          </a:p>
          <a:p>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15</a:t>
            </a:fld>
            <a:endParaRPr lang="en-AU"/>
          </a:p>
        </p:txBody>
      </p:sp>
    </p:spTree>
    <p:extLst>
      <p:ext uri="{BB962C8B-B14F-4D97-AF65-F5344CB8AC3E}">
        <p14:creationId xmlns:p14="http://schemas.microsoft.com/office/powerpoint/2010/main" val="726817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90000"/>
              </a:lnSpc>
              <a:spcBef>
                <a:spcPct val="0"/>
              </a:spcBef>
            </a:pPr>
            <a:r>
              <a:rPr lang="en-AU" sz="1200" b="1" dirty="0" smtClean="0">
                <a:ea typeface="MS PGothic" pitchFamily="34" charset="-128"/>
              </a:rPr>
              <a:t>Make drinking water ‘the norm’</a:t>
            </a:r>
          </a:p>
          <a:p>
            <a:pPr algn="just">
              <a:lnSpc>
                <a:spcPct val="90000"/>
              </a:lnSpc>
              <a:spcBef>
                <a:spcPct val="0"/>
              </a:spcBef>
            </a:pPr>
            <a:r>
              <a:rPr lang="en-AU" sz="1200" dirty="0" smtClean="0">
                <a:ea typeface="MS PGothic" pitchFamily="34" charset="-128"/>
              </a:rPr>
              <a:t>One of the key messages of LLW@S is Choose water as a drink.  While it is the obvious thirst quencher for children (and adults alike) water has to compete with a broad range of sweetened drinks that can tempt us away from drinking water.  If children develop a ‘sweet palate’ early on they will have a preference for juice and other sweetened drinks instead of water.</a:t>
            </a:r>
          </a:p>
          <a:p>
            <a:pPr algn="just">
              <a:lnSpc>
                <a:spcPct val="90000"/>
              </a:lnSpc>
              <a:spcBef>
                <a:spcPct val="0"/>
              </a:spcBef>
            </a:pPr>
            <a:endParaRPr lang="en-AU" sz="1200" dirty="0" smtClean="0">
              <a:ea typeface="MS PGothic" pitchFamily="34" charset="-128"/>
            </a:endParaRPr>
          </a:p>
          <a:p>
            <a:pPr algn="just">
              <a:lnSpc>
                <a:spcPct val="90000"/>
              </a:lnSpc>
              <a:spcBef>
                <a:spcPct val="0"/>
              </a:spcBef>
            </a:pPr>
            <a:r>
              <a:rPr lang="en-AU" sz="1200" dirty="0" smtClean="0">
                <a:ea typeface="MS PGothic" pitchFamily="34" charset="-128"/>
              </a:rPr>
              <a:t>It is important that we promote ‘drinking water’ as the ‘norm’ . Children need at least 5 cups of fluid per day. Adults should aim for at least 8 cups per day. Tap water has added fluoride which helps children develop strong teeth.</a:t>
            </a:r>
          </a:p>
          <a:p>
            <a:pPr algn="just">
              <a:lnSpc>
                <a:spcPct val="90000"/>
              </a:lnSpc>
              <a:spcBef>
                <a:spcPct val="0"/>
              </a:spcBef>
            </a:pPr>
            <a:endParaRPr lang="en-AU" sz="1200" dirty="0" smtClean="0">
              <a:ea typeface="MS PGothic" pitchFamily="34" charset="-128"/>
            </a:endParaRPr>
          </a:p>
          <a:p>
            <a:pPr algn="just">
              <a:lnSpc>
                <a:spcPct val="90000"/>
              </a:lnSpc>
              <a:spcBef>
                <a:spcPct val="0"/>
              </a:spcBef>
            </a:pPr>
            <a:r>
              <a:rPr lang="en-AU" sz="1200" dirty="0" smtClean="0">
                <a:ea typeface="MS PGothic" pitchFamily="34" charset="-128"/>
              </a:rPr>
              <a:t>Background information on MILK AND MILK ALTERNATIVES for presenter.</a:t>
            </a:r>
          </a:p>
          <a:p>
            <a:pPr algn="just">
              <a:lnSpc>
                <a:spcPct val="90000"/>
              </a:lnSpc>
              <a:spcBef>
                <a:spcPct val="0"/>
              </a:spcBef>
            </a:pPr>
            <a:r>
              <a:rPr lang="en-AU" sz="1200" dirty="0" smtClean="0">
                <a:ea typeface="MS PGothic" pitchFamily="34" charset="-128"/>
              </a:rPr>
              <a:t>Children aged 4-11 years need 2-3 serves of milk or milk alternatives each day.</a:t>
            </a:r>
          </a:p>
          <a:p>
            <a:pPr algn="just">
              <a:lnSpc>
                <a:spcPct val="90000"/>
              </a:lnSpc>
              <a:spcBef>
                <a:spcPct val="0"/>
              </a:spcBef>
            </a:pPr>
            <a:r>
              <a:rPr lang="en-AU" sz="1200" dirty="0" smtClean="0">
                <a:ea typeface="MS PGothic" pitchFamily="34" charset="-128"/>
              </a:rPr>
              <a:t>One serve is </a:t>
            </a:r>
          </a:p>
          <a:p>
            <a:pPr algn="just">
              <a:lnSpc>
                <a:spcPct val="90000"/>
              </a:lnSpc>
              <a:spcBef>
                <a:spcPct val="0"/>
              </a:spcBef>
            </a:pPr>
            <a:r>
              <a:rPr lang="en-AU" sz="1200" dirty="0" smtClean="0">
                <a:ea typeface="MS PGothic" pitchFamily="34" charset="-128"/>
              </a:rPr>
              <a:t>1 cup (250ml) milk or soy milk (with added calcium)</a:t>
            </a:r>
          </a:p>
          <a:p>
            <a:pPr algn="just">
              <a:lnSpc>
                <a:spcPct val="90000"/>
              </a:lnSpc>
              <a:spcBef>
                <a:spcPct val="0"/>
              </a:spcBef>
            </a:pPr>
            <a:r>
              <a:rPr lang="en-AU" sz="1200" dirty="0" smtClean="0">
                <a:ea typeface="MS PGothic" pitchFamily="34" charset="-128"/>
              </a:rPr>
              <a:t>200g (1 small carton) yoghurt</a:t>
            </a:r>
          </a:p>
          <a:p>
            <a:pPr algn="just">
              <a:lnSpc>
                <a:spcPct val="90000"/>
              </a:lnSpc>
              <a:spcBef>
                <a:spcPct val="0"/>
              </a:spcBef>
            </a:pPr>
            <a:r>
              <a:rPr lang="en-AU" sz="1200" dirty="0" smtClean="0">
                <a:ea typeface="MS PGothic" pitchFamily="34" charset="-128"/>
              </a:rPr>
              <a:t>40g (2 slices) cheese</a:t>
            </a:r>
          </a:p>
          <a:p>
            <a:pPr algn="just">
              <a:lnSpc>
                <a:spcPct val="90000"/>
              </a:lnSpc>
              <a:spcBef>
                <a:spcPct val="0"/>
              </a:spcBef>
            </a:pPr>
            <a:r>
              <a:rPr lang="en-AU" sz="1200" dirty="0" smtClean="0">
                <a:ea typeface="MS PGothic" pitchFamily="34" charset="-128"/>
              </a:rPr>
              <a:t>Note: Lactose intolerance may be an issue with some students. Lactose intolerance means they lack the enzyme, lactase, which is needed to digest lactose, a milk sugar. There are, however, many non-dairy milk sources available such as rice, oat, grain and soy milks. It is important that these are fortified with calcium.</a:t>
            </a:r>
          </a:p>
          <a:p>
            <a:pPr algn="just">
              <a:lnSpc>
                <a:spcPct val="90000"/>
              </a:lnSpc>
              <a:spcBef>
                <a:spcPct val="0"/>
              </a:spcBef>
            </a:pPr>
            <a:r>
              <a:rPr lang="en-AU" sz="1200" dirty="0" smtClean="0">
                <a:ea typeface="MS PGothic" pitchFamily="34" charset="-128"/>
              </a:rPr>
              <a:t>Reduced fat milks are encouraged for children over 2 years. Reduced fat milks provide the same important nutrients as full cream milks (such as calcium and protein) but less saturated fat. </a:t>
            </a:r>
          </a:p>
          <a:p>
            <a:pPr algn="just">
              <a:lnSpc>
                <a:spcPct val="90000"/>
              </a:lnSpc>
              <a:spcBef>
                <a:spcPct val="0"/>
              </a:spcBef>
            </a:pPr>
            <a:r>
              <a:rPr lang="en-AU" sz="1200" dirty="0" smtClean="0">
                <a:ea typeface="MS PGothic" pitchFamily="34" charset="-128"/>
              </a:rPr>
              <a:t>Plain reduced fat milks are preferred.</a:t>
            </a:r>
          </a:p>
          <a:p>
            <a:pPr algn="just">
              <a:lnSpc>
                <a:spcPct val="90000"/>
              </a:lnSpc>
              <a:spcBef>
                <a:spcPct val="0"/>
              </a:spcBef>
            </a:pPr>
            <a:r>
              <a:rPr lang="en-AU" sz="1200" dirty="0" smtClean="0">
                <a:ea typeface="MS PGothic" pitchFamily="34" charset="-128"/>
              </a:rPr>
              <a:t>Flavoured reduced fat milks are a healthier choice than sugar sweetened drinks such as soft drinks, cordial etc.</a:t>
            </a:r>
          </a:p>
          <a:p>
            <a:pPr algn="just">
              <a:lnSpc>
                <a:spcPct val="90000"/>
              </a:lnSpc>
              <a:spcBef>
                <a:spcPct val="0"/>
              </a:spcBef>
            </a:pPr>
            <a:r>
              <a:rPr lang="en-AU" sz="1200" dirty="0" smtClean="0">
                <a:ea typeface="MS PGothic" pitchFamily="34" charset="-128"/>
              </a:rPr>
              <a:t>Milk and milk alternatives also protect against tooth decay.</a:t>
            </a:r>
          </a:p>
          <a:p>
            <a:pPr algn="just">
              <a:lnSpc>
                <a:spcPct val="90000"/>
              </a:lnSpc>
              <a:spcBef>
                <a:spcPct val="0"/>
              </a:spcBef>
            </a:pPr>
            <a:endParaRPr lang="en-AU" sz="1200" dirty="0" smtClean="0">
              <a:ea typeface="MS PGothic" pitchFamily="34" charset="-128"/>
            </a:endParaRPr>
          </a:p>
          <a:p>
            <a:pPr eaLnBrk="1" hangingPunct="1">
              <a:spcBef>
                <a:spcPct val="0"/>
              </a:spcBef>
            </a:pPr>
            <a:endParaRPr lang="en-AU" sz="1200" dirty="0" smtClean="0">
              <a:ea typeface="MS PGothic" pitchFamily="34" charset="-128"/>
            </a:endParaRPr>
          </a:p>
          <a:p>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16</a:t>
            </a:fld>
            <a:endParaRPr lang="en-AU"/>
          </a:p>
        </p:txBody>
      </p:sp>
    </p:spTree>
    <p:extLst>
      <p:ext uri="{BB962C8B-B14F-4D97-AF65-F5344CB8AC3E}">
        <p14:creationId xmlns:p14="http://schemas.microsoft.com/office/powerpoint/2010/main" val="4159562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NSW Healthy School Canteen Strategy guides which foods and drinks can be sold in the canteen. Our school canteen provides tasty and</a:t>
            </a:r>
            <a:r>
              <a:rPr lang="en-AU" baseline="0" dirty="0" smtClean="0"/>
              <a:t> healthy lunches, snacks and drinks to make the healthy choice, the easy choice for students.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There are 2 categories of canteen foods and drinks - Everyday and Occasional, based on the Australian Dietary Guidelines.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‘Everyday foods’ </a:t>
            </a:r>
            <a:r>
              <a:rPr lang="en-AU" dirty="0" smtClean="0"/>
              <a:t>are the healthy choices, and these should fill the canteen menu.</a:t>
            </a:r>
          </a:p>
          <a:p>
            <a:r>
              <a:rPr lang="en-AU" dirty="0" smtClean="0"/>
              <a:t>‘Occasional foods’ are limited as they are less healthy – have moderate levels of fat, salt and sugar.</a:t>
            </a:r>
          </a:p>
          <a:p>
            <a:r>
              <a:rPr lang="en-AU" dirty="0" smtClean="0"/>
              <a:t>Under</a:t>
            </a:r>
            <a:r>
              <a:rPr lang="en-AU" baseline="0" dirty="0" smtClean="0"/>
              <a:t> the Canteen Strategy, s</a:t>
            </a:r>
            <a:r>
              <a:rPr lang="en-AU" dirty="0" smtClean="0"/>
              <a:t>oft drinks and sugar sweetened drinks are banned for sale.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3F3215-256B-4B8B-9F5C-EAC35E721D20}" type="slidenum">
              <a:rPr lang="en-AU" smtClean="0">
                <a:solidFill>
                  <a:prstClr val="black"/>
                </a:solidFill>
              </a:rPr>
              <a:pPr/>
              <a:t>17</a:t>
            </a:fld>
            <a:endParaRPr lang="en-AU">
              <a:solidFill>
                <a:prstClr val="black"/>
              </a:solidFill>
            </a:endParaRPr>
          </a:p>
        </p:txBody>
      </p:sp>
    </p:spTree>
    <p:extLst>
      <p:ext uri="{BB962C8B-B14F-4D97-AF65-F5344CB8AC3E}">
        <p14:creationId xmlns:p14="http://schemas.microsoft.com/office/powerpoint/2010/main" val="671341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18</a:t>
            </a:fld>
            <a:endParaRPr lang="en-AU"/>
          </a:p>
        </p:txBody>
      </p:sp>
    </p:spTree>
    <p:extLst>
      <p:ext uri="{BB962C8B-B14F-4D97-AF65-F5344CB8AC3E}">
        <p14:creationId xmlns:p14="http://schemas.microsoft.com/office/powerpoint/2010/main" val="1773517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Optional slide.</a:t>
            </a:r>
          </a:p>
          <a:p>
            <a:r>
              <a:rPr lang="en-AU" dirty="0" smtClean="0"/>
              <a:t>Add your school canteen photo and details where relevant.</a:t>
            </a:r>
          </a:p>
          <a:p>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19</a:t>
            </a:fld>
            <a:endParaRPr lang="en-AU"/>
          </a:p>
        </p:txBody>
      </p:sp>
    </p:spTree>
    <p:extLst>
      <p:ext uri="{BB962C8B-B14F-4D97-AF65-F5344CB8AC3E}">
        <p14:creationId xmlns:p14="http://schemas.microsoft.com/office/powerpoint/2010/main" val="48386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school we encourage healthy eating and drinking by</a:t>
            </a:r>
          </a:p>
          <a:p>
            <a:pPr>
              <a:buFontTx/>
              <a:buChar char="•"/>
            </a:pPr>
            <a:r>
              <a:rPr lang="en-AU" dirty="0" smtClean="0"/>
              <a:t>teaching in the classroom</a:t>
            </a:r>
          </a:p>
          <a:p>
            <a:pPr>
              <a:buFontTx/>
              <a:buChar char="•"/>
            </a:pPr>
            <a:r>
              <a:rPr lang="en-AU" dirty="0" smtClean="0"/>
              <a:t>providing a supportive environment</a:t>
            </a:r>
          </a:p>
          <a:p>
            <a:pPr>
              <a:buFontTx/>
              <a:buChar char="•"/>
            </a:pPr>
            <a:r>
              <a:rPr lang="en-AU" dirty="0" smtClean="0"/>
              <a:t>working with our families and community.</a:t>
            </a:r>
          </a:p>
          <a:p>
            <a:endParaRPr lang="en-AU" dirty="0" smtClean="0"/>
          </a:p>
          <a:p>
            <a:r>
              <a:rPr lang="en-AU" dirty="0" smtClean="0"/>
              <a:t>This slide lists some of the areas we will cover today.</a:t>
            </a:r>
          </a:p>
          <a:p>
            <a:pPr>
              <a:buFontTx/>
              <a:buChar char="•"/>
            </a:pPr>
            <a:endParaRPr lang="en-AU" dirty="0" smtClean="0"/>
          </a:p>
          <a:p>
            <a:pPr>
              <a:buFontTx/>
              <a:buChar char="•"/>
            </a:pPr>
            <a:endParaRPr lang="en-AU"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2</a:t>
            </a:fld>
            <a:endParaRPr lang="en-AU"/>
          </a:p>
        </p:txBody>
      </p:sp>
    </p:spTree>
    <p:extLst>
      <p:ext uri="{BB962C8B-B14F-4D97-AF65-F5344CB8AC3E}">
        <p14:creationId xmlns:p14="http://schemas.microsoft.com/office/powerpoint/2010/main" val="229731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Crunch &amp; Sip Parent Handout : http://www.healthykids.nsw.gov.au/downloads/file/campaignsprograms/2014CrunchnSip-Parent-brochure.pdf </a:t>
            </a:r>
          </a:p>
          <a:p>
            <a:r>
              <a:rPr lang="en-AU" dirty="0" smtClean="0"/>
              <a:t>The Crunch and Sip break</a:t>
            </a:r>
            <a:r>
              <a:rPr lang="en-AU" baseline="0" dirty="0" smtClean="0"/>
              <a:t> </a:t>
            </a:r>
            <a:r>
              <a:rPr lang="en-AU" dirty="0" smtClean="0"/>
              <a:t>enables</a:t>
            </a:r>
            <a:r>
              <a:rPr lang="en-AU" baseline="0" dirty="0" smtClean="0"/>
              <a:t> children </a:t>
            </a:r>
            <a:r>
              <a:rPr lang="en-AU" dirty="0" smtClean="0"/>
              <a:t>to ‘refuel’ and rehydrate, which</a:t>
            </a:r>
            <a:r>
              <a:rPr lang="en-AU" baseline="0" dirty="0" smtClean="0"/>
              <a:t> </a:t>
            </a:r>
            <a:r>
              <a:rPr lang="en-AU" dirty="0" smtClean="0"/>
              <a:t>helps improve concentration and</a:t>
            </a:r>
            <a:r>
              <a:rPr lang="en-AU" baseline="0" dirty="0" smtClean="0"/>
              <a:t> </a:t>
            </a:r>
            <a:r>
              <a:rPr lang="en-AU" dirty="0" smtClean="0"/>
              <a:t>mental and physical performance.</a:t>
            </a:r>
          </a:p>
          <a:p>
            <a:r>
              <a:rPr lang="en-AU" dirty="0" smtClean="0"/>
              <a:t>Children rarely drink enough water and often forget to drink unless reminded.</a:t>
            </a:r>
          </a:p>
          <a:p>
            <a:r>
              <a:rPr lang="en-AU" dirty="0" err="1" smtClean="0"/>
              <a:t>Crunch&amp;Sip</a:t>
            </a:r>
            <a:r>
              <a:rPr lang="en-AU" dirty="0" smtClean="0"/>
              <a:t>® helps ensure the fruit or vegetables you pack are eaten</a:t>
            </a:r>
            <a:r>
              <a:rPr lang="en-AU" baseline="0" dirty="0" smtClean="0"/>
              <a:t> </a:t>
            </a:r>
            <a:r>
              <a:rPr lang="en-AU" dirty="0" smtClean="0"/>
              <a:t>when they otherwise may not be.</a:t>
            </a:r>
          </a:p>
          <a:p>
            <a:r>
              <a:rPr lang="en-AU" dirty="0" smtClean="0"/>
              <a:t>Send your child to school with a water bottle and some fruit</a:t>
            </a:r>
            <a:r>
              <a:rPr lang="en-AU" baseline="0" dirty="0" smtClean="0"/>
              <a:t> </a:t>
            </a:r>
            <a:r>
              <a:rPr lang="en-AU" dirty="0" smtClean="0"/>
              <a:t>or vegetables so they can participate in </a:t>
            </a:r>
            <a:r>
              <a:rPr lang="en-AU" dirty="0" err="1" smtClean="0"/>
              <a:t>Crunch&amp;Sip</a:t>
            </a:r>
            <a:r>
              <a:rPr lang="en-AU" dirty="0" smtClean="0"/>
              <a:t>®</a:t>
            </a:r>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20</a:t>
            </a:fld>
            <a:endParaRPr lang="en-AU"/>
          </a:p>
        </p:txBody>
      </p:sp>
    </p:spTree>
    <p:extLst>
      <p:ext uri="{BB962C8B-B14F-4D97-AF65-F5344CB8AC3E}">
        <p14:creationId xmlns:p14="http://schemas.microsoft.com/office/powerpoint/2010/main" val="176042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Optional slide – if your school has a child with a severe allergic reaction to food, please add information specific to your school.</a:t>
            </a:r>
          </a:p>
          <a:p>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21</a:t>
            </a:fld>
            <a:endParaRPr lang="en-AU"/>
          </a:p>
        </p:txBody>
      </p:sp>
    </p:spTree>
    <p:extLst>
      <p:ext uri="{BB962C8B-B14F-4D97-AF65-F5344CB8AC3E}">
        <p14:creationId xmlns:p14="http://schemas.microsoft.com/office/powerpoint/2010/main" val="2436653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a mandatory nutrition policy: </a:t>
            </a:r>
            <a:r>
              <a:rPr lang="en-AU" baseline="0" dirty="0" smtClean="0"/>
              <a:t>https://education.nsw.gov.au/policy-library/policies/nutrition-in-schools-policy </a:t>
            </a:r>
          </a:p>
          <a:p>
            <a:endParaRPr lang="en-AU" dirty="0" smtClean="0"/>
          </a:p>
          <a:p>
            <a:r>
              <a:rPr lang="en-AU" dirty="0" smtClean="0"/>
              <a:t>The Nutrition in schools policy aims to consolidate all aspects of a whole school approach to modelling and promoting good nutrition sending consistent messages to support students to make healthy eating choices.</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22</a:t>
            </a:fld>
            <a:endParaRPr lang="en-AU"/>
          </a:p>
        </p:txBody>
      </p:sp>
    </p:spTree>
    <p:extLst>
      <p:ext uri="{BB962C8B-B14F-4D97-AF65-F5344CB8AC3E}">
        <p14:creationId xmlns:p14="http://schemas.microsoft.com/office/powerpoint/2010/main" val="2147292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100" b="1" dirty="0" smtClean="0">
                <a:latin typeface="+mn-lt"/>
              </a:rPr>
              <a:t>Optional handouts</a:t>
            </a:r>
            <a:r>
              <a:rPr lang="en-AU" sz="1100" b="1" baseline="0" dirty="0" smtClean="0">
                <a:latin typeface="+mn-lt"/>
              </a:rPr>
              <a:t> for parents:</a:t>
            </a:r>
            <a:endParaRPr lang="en-AU" sz="1100" b="1" dirty="0" smtClean="0">
              <a:latin typeface="+mn-lt"/>
            </a:endParaRPr>
          </a:p>
          <a:p>
            <a:pPr>
              <a:defRPr/>
            </a:pPr>
            <a:r>
              <a:rPr lang="en-AU" sz="1100" dirty="0" smtClean="0">
                <a:latin typeface="+mn-lt"/>
              </a:rPr>
              <a:t>Park and Walk resource : </a:t>
            </a:r>
            <a:r>
              <a:rPr lang="en-AU" sz="1100" u="sng" dirty="0" smtClean="0">
                <a:latin typeface="+mn-lt"/>
              </a:rPr>
              <a:t>https://www.healthykids.nsw.gov.au/downloads/file/campaignsprograms/ParkandWalkorRide.pdf</a:t>
            </a:r>
          </a:p>
          <a:p>
            <a:pPr>
              <a:defRPr/>
            </a:pPr>
            <a:endParaRPr lang="en-AU" sz="1100" dirty="0" smtClean="0">
              <a:latin typeface="+mn-lt"/>
            </a:endParaRPr>
          </a:p>
          <a:p>
            <a:pPr>
              <a:defRPr/>
            </a:pPr>
            <a:r>
              <a:rPr lang="en-AU" sz="1100" dirty="0" smtClean="0">
                <a:latin typeface="+mn-lt"/>
              </a:rPr>
              <a:t>Safe</a:t>
            </a:r>
            <a:r>
              <a:rPr lang="en-AU" sz="1100" baseline="0" dirty="0" smtClean="0">
                <a:latin typeface="+mn-lt"/>
              </a:rPr>
              <a:t> travel t</a:t>
            </a:r>
            <a:r>
              <a:rPr lang="en-AU" sz="1100" dirty="0" smtClean="0">
                <a:latin typeface="+mn-lt"/>
              </a:rPr>
              <a:t>ips for parents and carers such as drop-off and pick-up by car , walking together to and from school:</a:t>
            </a:r>
          </a:p>
          <a:p>
            <a:pPr>
              <a:defRPr/>
            </a:pPr>
            <a:r>
              <a:rPr lang="en-AU" sz="1100" u="sng" dirty="0" smtClean="0">
                <a:latin typeface="+mn-lt"/>
              </a:rPr>
              <a:t>http://roadsafety.transport.nsw.gov.au/downloads/keeping-our-kids-safe-around-schools.pdf</a:t>
            </a:r>
            <a:endParaRPr lang="en-AU" sz="1100" dirty="0" smtClean="0">
              <a:latin typeface="+mn-lt"/>
            </a:endParaRPr>
          </a:p>
          <a:p>
            <a:pPr>
              <a:defRPr/>
            </a:pPr>
            <a:r>
              <a:rPr lang="en-AU" sz="1100" dirty="0" smtClean="0">
                <a:latin typeface="+mn-lt"/>
              </a:rPr>
              <a:t>The</a:t>
            </a:r>
            <a:r>
              <a:rPr lang="en-AU" sz="1100" baseline="0" dirty="0" smtClean="0">
                <a:latin typeface="+mn-lt"/>
              </a:rPr>
              <a:t> physical activity</a:t>
            </a:r>
            <a:r>
              <a:rPr lang="en-AU" sz="1100" dirty="0" smtClean="0">
                <a:latin typeface="+mn-lt"/>
              </a:rPr>
              <a:t> recommendations are from the Australian Physical activity recommendations for 5-12 year olds. They can be found here: </a:t>
            </a:r>
          </a:p>
          <a:p>
            <a:pPr>
              <a:defRPr/>
            </a:pPr>
            <a:endParaRPr lang="en-AU" sz="1100" dirty="0" smtClean="0">
              <a:latin typeface="+mn-lt"/>
            </a:endParaRPr>
          </a:p>
          <a:p>
            <a:pPr>
              <a:defRPr/>
            </a:pPr>
            <a:r>
              <a:rPr lang="en-AU" sz="1100" dirty="0" smtClean="0">
                <a:solidFill>
                  <a:srgbClr val="000000"/>
                </a:solidFill>
                <a:latin typeface="+mn-lt"/>
              </a:rPr>
              <a:t>http://www.health.gov.au/internet/main/publishing.nsf/Content/F892A8F8027FDD6DCA257C74000586C8/$File/Tips&amp;Ideas-Children-5-12years.PDF  </a:t>
            </a:r>
          </a:p>
          <a:p>
            <a:pPr>
              <a:defRPr/>
            </a:pPr>
            <a:r>
              <a:rPr lang="en-AU" sz="1100" dirty="0" smtClean="0">
                <a:solidFill>
                  <a:srgbClr val="000000"/>
                </a:solidFill>
                <a:latin typeface="+mn-lt"/>
              </a:rPr>
              <a:t>Tips for families to be more active : https://www.heartfoundation.org.au/active-living/active-families</a:t>
            </a:r>
          </a:p>
          <a:p>
            <a:pPr>
              <a:defRPr/>
            </a:pPr>
            <a:endParaRPr lang="en-AU" sz="1100" dirty="0" smtClean="0">
              <a:solidFill>
                <a:srgbClr val="000000"/>
              </a:solidFill>
              <a:latin typeface="+mn-lt"/>
            </a:endParaRPr>
          </a:p>
          <a:p>
            <a:pPr>
              <a:defRPr/>
            </a:pPr>
            <a:endParaRPr lang="en-AU" dirty="0" smtClean="0"/>
          </a:p>
          <a:p>
            <a:pPr>
              <a:defRPr/>
            </a:pPr>
            <a:endParaRPr lang="en-AU" dirty="0" smtClean="0"/>
          </a:p>
          <a:p>
            <a:pPr>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23</a:t>
            </a:fld>
            <a:endParaRPr lang="en-AU"/>
          </a:p>
        </p:txBody>
      </p:sp>
    </p:spTree>
    <p:extLst>
      <p:ext uri="{BB962C8B-B14F-4D97-AF65-F5344CB8AC3E}">
        <p14:creationId xmlns:p14="http://schemas.microsoft.com/office/powerpoint/2010/main" val="934078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recommendations are from the Australian Physical activity recommendations for 5-12 year olds.. They can be found here: </a:t>
            </a:r>
          </a:p>
          <a:p>
            <a:endParaRPr lang="en-AU" dirty="0" smtClean="0"/>
          </a:p>
          <a:p>
            <a:r>
              <a:rPr lang="en-AU" b="1" dirty="0" smtClean="0"/>
              <a:t>http://www.health.gov.au/internet/main/publishing.nsf/Content/F892A8F8027FDD6DCA257C74000586C8/$File/Tips&amp;Ideas-Children-5-12years.PDF</a:t>
            </a:r>
          </a:p>
          <a:p>
            <a:endParaRPr lang="en-AU" b="1" dirty="0" smtClean="0"/>
          </a:p>
          <a:p>
            <a:r>
              <a:rPr lang="en-AU" b="1" dirty="0" smtClean="0"/>
              <a:t>Getting enough sleep is also important. Recommendations for primary school age children is 9-11 hours per night. They’re usually tired after school and might look forward to bedtime from about 7.30 pm. When your child sleeps well, he or she is more settled, happy and ready for school the next day. Getting enough sleep strengthens their immune system and could reduce the risk of infection and illness. </a:t>
            </a:r>
          </a:p>
          <a:p>
            <a:r>
              <a:rPr lang="en-AU" b="1" dirty="0" smtClean="0"/>
              <a:t>Sleep is vital for healthy children’s wellbeing, growth and development. Research is now looking at the link between reduced sleep and an increased risk of overweight and obesity.</a:t>
            </a:r>
          </a:p>
          <a:p>
            <a:r>
              <a:rPr lang="en-AU" b="1" dirty="0" smtClean="0"/>
              <a:t>For info see: http://raisingchildren.net.au/articles/school_age_sleep_nutshell.html/context/757</a:t>
            </a:r>
          </a:p>
          <a:p>
            <a:r>
              <a:rPr lang="en-AU" b="1" dirty="0" smtClean="0"/>
              <a:t> </a:t>
            </a:r>
          </a:p>
          <a:p>
            <a:endParaRPr lang="en-AU" dirty="0" smtClean="0"/>
          </a:p>
          <a:p>
            <a:endParaRPr lang="en-AU" dirty="0" smtClean="0"/>
          </a:p>
          <a:p>
            <a:endParaRPr lang="en-AU"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24</a:t>
            </a:fld>
            <a:endParaRPr lang="en-AU"/>
          </a:p>
        </p:txBody>
      </p:sp>
    </p:spTree>
    <p:extLst>
      <p:ext uri="{BB962C8B-B14F-4D97-AF65-F5344CB8AC3E}">
        <p14:creationId xmlns:p14="http://schemas.microsoft.com/office/powerpoint/2010/main" val="3763858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43F3215-256B-4B8B-9F5C-EAC35E721D20}" type="slidenum">
              <a:rPr lang="en-AU" smtClean="0"/>
              <a:t>25</a:t>
            </a:fld>
            <a:endParaRPr lang="en-AU"/>
          </a:p>
        </p:txBody>
      </p:sp>
    </p:spTree>
    <p:extLst>
      <p:ext uri="{BB962C8B-B14F-4D97-AF65-F5344CB8AC3E}">
        <p14:creationId xmlns:p14="http://schemas.microsoft.com/office/powerpoint/2010/main" val="3611796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Registering with this group gives access to current activities and media around healthy eating and physical activity for children.</a:t>
            </a:r>
          </a:p>
          <a:p>
            <a:r>
              <a:rPr lang="en-AU" dirty="0" smtClean="0"/>
              <a:t>The Parents’ Voice is supported by organisations such as the Cancer Council, Diabetes Australia (Vic),</a:t>
            </a:r>
            <a:r>
              <a:rPr lang="en-AU" baseline="0" dirty="0" smtClean="0"/>
              <a:t> </a:t>
            </a:r>
            <a:r>
              <a:rPr lang="en-AU" dirty="0" err="1" smtClean="0"/>
              <a:t>VicHealth</a:t>
            </a:r>
            <a:r>
              <a:rPr lang="en-AU" dirty="0" smtClean="0"/>
              <a:t> and YMCA Victoria.</a:t>
            </a:r>
          </a:p>
          <a:p>
            <a:endParaRPr lang="en-AU" dirty="0" smtClean="0"/>
          </a:p>
          <a:p>
            <a:r>
              <a:rPr lang="en-AU" dirty="0" smtClean="0"/>
              <a:t>Parents can subscribe to a regular email update with current issues and stories of interest</a:t>
            </a:r>
          </a:p>
          <a:p>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26</a:t>
            </a:fld>
            <a:endParaRPr lang="en-AU"/>
          </a:p>
        </p:txBody>
      </p:sp>
    </p:spTree>
    <p:extLst>
      <p:ext uri="{BB962C8B-B14F-4D97-AF65-F5344CB8AC3E}">
        <p14:creationId xmlns:p14="http://schemas.microsoft.com/office/powerpoint/2010/main" val="3884208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43F3215-256B-4B8B-9F5C-EAC35E721D20}" type="slidenum">
              <a:rPr lang="en-AU" smtClean="0"/>
              <a:t>27</a:t>
            </a:fld>
            <a:endParaRPr lang="en-AU"/>
          </a:p>
        </p:txBody>
      </p:sp>
    </p:spTree>
    <p:extLst>
      <p:ext uri="{BB962C8B-B14F-4D97-AF65-F5344CB8AC3E}">
        <p14:creationId xmlns:p14="http://schemas.microsoft.com/office/powerpoint/2010/main" val="372301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Ask your school how you can be involved in supporting it’s LLW@S activities. Parents can form a committee to help with healthy eating and physical activity initiatives in the school.</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3</a:t>
            </a:fld>
            <a:endParaRPr lang="en-AU"/>
          </a:p>
        </p:txBody>
      </p:sp>
    </p:spTree>
    <p:extLst>
      <p:ext uri="{BB962C8B-B14F-4D97-AF65-F5344CB8AC3E}">
        <p14:creationId xmlns:p14="http://schemas.microsoft.com/office/powerpoint/2010/main" val="36134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Australian Guide to Healthy Eating recommends eating a variety of foods from the 5 food groups. For more info: www.eatforhealth.gov.au. This is what</a:t>
            </a:r>
            <a:r>
              <a:rPr lang="en-AU" baseline="0" dirty="0" smtClean="0"/>
              <a:t> nutrition recommendations are based on.</a:t>
            </a:r>
            <a:endParaRPr lang="en-AU" dirty="0" smtClean="0"/>
          </a:p>
          <a:p>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4</a:t>
            </a:fld>
            <a:endParaRPr lang="en-AU"/>
          </a:p>
        </p:txBody>
      </p:sp>
    </p:spTree>
    <p:extLst>
      <p:ext uri="{BB962C8B-B14F-4D97-AF65-F5344CB8AC3E}">
        <p14:creationId xmlns:p14="http://schemas.microsoft.com/office/powerpoint/2010/main" val="9025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Studies show that "early experience with a variety of flavours leads to more ready acceptance of new foods later. With the exception of sweet and salty foods, acceptance of new foods, does not occur instantly; however after repeated opportunities to consume new foods, liking for new food generally increases, producing increased intake, although 5 – 10 exposures are often required. " </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Further to this studies show that "Children’s eating is modified by exposure and accessibility of foods; modelling behaviour of peers, siblings, and parents. (Birch LB, Development</a:t>
            </a:r>
            <a:r>
              <a:rPr lang="en-AU" baseline="0" dirty="0" smtClean="0"/>
              <a:t> of Eating Behaviours Among Children and Adolescents</a:t>
            </a:r>
            <a:r>
              <a:rPr lang="en-AU"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Your</a:t>
            </a:r>
            <a:r>
              <a:rPr lang="en-AU" baseline="0" dirty="0" smtClean="0"/>
              <a:t> perseverance will hopefully establish healthy eating habits that continue into adulthood.</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327639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Breakfast is important for student’s blood sugar levels to be able to concentrate in class, moderate behaviour and have the energy to engage in physical activity. It also reduces the desire to snack on high sugar and high fat foods.</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p:txBody>
      </p:sp>
      <p:sp>
        <p:nvSpPr>
          <p:cNvPr id="4" name="Slide Number Placeholder 3"/>
          <p:cNvSpPr>
            <a:spLocks noGrp="1"/>
          </p:cNvSpPr>
          <p:nvPr>
            <p:ph type="sldNum" sz="quarter" idx="10"/>
          </p:nvPr>
        </p:nvSpPr>
        <p:spPr/>
        <p:txBody>
          <a:bodyPr/>
          <a:lstStyle/>
          <a:p>
            <a:fld id="{743F3215-256B-4B8B-9F5C-EAC35E721D20}" type="slidenum">
              <a:rPr lang="en-AU" smtClean="0"/>
              <a:t>6</a:t>
            </a:fld>
            <a:endParaRPr lang="en-AU"/>
          </a:p>
        </p:txBody>
      </p:sp>
    </p:spTree>
    <p:extLst>
      <p:ext uri="{BB962C8B-B14F-4D97-AF65-F5344CB8AC3E}">
        <p14:creationId xmlns:p14="http://schemas.microsoft.com/office/powerpoint/2010/main" val="3276397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For more info: http://www.nutritionaustralia.org/national/resource/kids-brainy-breakfast-ideas </a:t>
            </a:r>
            <a:endParaRPr lang="en-AU" dirty="0"/>
          </a:p>
        </p:txBody>
      </p:sp>
      <p:sp>
        <p:nvSpPr>
          <p:cNvPr id="4" name="Slide Number Placeholder 3"/>
          <p:cNvSpPr>
            <a:spLocks noGrp="1"/>
          </p:cNvSpPr>
          <p:nvPr>
            <p:ph type="sldNum" sz="quarter" idx="10"/>
          </p:nvPr>
        </p:nvSpPr>
        <p:spPr/>
        <p:txBody>
          <a:bodyPr/>
          <a:lstStyle/>
          <a:p>
            <a:fld id="{743F3215-256B-4B8B-9F5C-EAC35E721D20}" type="slidenum">
              <a:rPr lang="en-AU" smtClean="0"/>
              <a:t>7</a:t>
            </a:fld>
            <a:endParaRPr lang="en-AU"/>
          </a:p>
        </p:txBody>
      </p:sp>
    </p:spTree>
    <p:extLst>
      <p:ext uri="{BB962C8B-B14F-4D97-AF65-F5344CB8AC3E}">
        <p14:creationId xmlns:p14="http://schemas.microsoft.com/office/powerpoint/2010/main" val="3076900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43F3215-256B-4B8B-9F5C-EAC35E721D20}" type="slidenum">
              <a:rPr lang="en-AU" smtClean="0"/>
              <a:t>8</a:t>
            </a:fld>
            <a:endParaRPr lang="en-AU"/>
          </a:p>
        </p:txBody>
      </p:sp>
    </p:spTree>
    <p:extLst>
      <p:ext uri="{BB962C8B-B14F-4D97-AF65-F5344CB8AC3E}">
        <p14:creationId xmlns:p14="http://schemas.microsoft.com/office/powerpoint/2010/main" val="353950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43F3215-256B-4B8B-9F5C-EAC35E721D20}" type="slidenum">
              <a:rPr lang="en-AU" smtClean="0"/>
              <a:t>9</a:t>
            </a:fld>
            <a:endParaRPr lang="en-AU"/>
          </a:p>
        </p:txBody>
      </p:sp>
    </p:spTree>
    <p:extLst>
      <p:ext uri="{BB962C8B-B14F-4D97-AF65-F5344CB8AC3E}">
        <p14:creationId xmlns:p14="http://schemas.microsoft.com/office/powerpoint/2010/main" val="2466500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1E035DB-4EC2-4AFA-A190-BCEBCBC14343}" type="datetimeFigureOut">
              <a:rPr lang="en-AU" smtClean="0"/>
              <a:t>16/10/2018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D00507-1076-478A-8EA2-E78BFE1478B0}" type="slidenum">
              <a:rPr lang="en-AU" smtClean="0"/>
              <a:t>‹#›</a:t>
            </a:fld>
            <a:endParaRPr lang="en-AU"/>
          </a:p>
        </p:txBody>
      </p:sp>
      <p:pic>
        <p:nvPicPr>
          <p:cNvPr id="8" name="Picture 3" descr="C:\Data\Communication\Photos\A_PHOTO DATABASE\Istock Photos we can use\Chridren_SchoolDinners_iStock_000042323598_Full.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81361"/>
            <a:ext cx="9144000" cy="60999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0" y="0"/>
            <a:ext cx="9144000" cy="1988840"/>
          </a:xfrm>
          <a:prstGeom prst="rect">
            <a:avLst/>
          </a:prstGeom>
          <a:gradFill>
            <a:gsLst>
              <a:gs pos="0">
                <a:srgbClr val="92D050"/>
              </a:gs>
              <a:gs pos="86000">
                <a:srgbClr val="92D050"/>
              </a:gs>
              <a:gs pos="100000">
                <a:srgbClr val="92D05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Group 9"/>
          <p:cNvGrpSpPr/>
          <p:nvPr/>
        </p:nvGrpSpPr>
        <p:grpSpPr>
          <a:xfrm>
            <a:off x="0" y="1188150"/>
            <a:ext cx="9144000" cy="341483"/>
            <a:chOff x="0" y="956933"/>
            <a:chExt cx="9144000" cy="375631"/>
          </a:xfrm>
        </p:grpSpPr>
        <p:pic>
          <p:nvPicPr>
            <p:cNvPr id="12" name="Picture 3" descr="Live Life well at school p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956933"/>
              <a:ext cx="2051720" cy="37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051720" y="956933"/>
              <a:ext cx="7092280" cy="375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p:cNvSpPr txBox="1"/>
          <p:nvPr/>
        </p:nvSpPr>
        <p:spPr>
          <a:xfrm>
            <a:off x="179512" y="10394"/>
            <a:ext cx="8784976" cy="839391"/>
          </a:xfrm>
          <a:prstGeom prst="rect">
            <a:avLst/>
          </a:prstGeom>
          <a:noFill/>
        </p:spPr>
        <p:txBody>
          <a:bodyPr wrap="square" rtlCol="0">
            <a:spAutoFit/>
          </a:bodyPr>
          <a:lstStyle/>
          <a:p>
            <a:pPr algn="ctr">
              <a:spcAft>
                <a:spcPts val="600"/>
              </a:spcAft>
            </a:pPr>
            <a:r>
              <a:rPr lang="en-AU" sz="5400" b="1" dirty="0" smtClean="0">
                <a:solidFill>
                  <a:schemeClr val="bg1"/>
                </a:solidFill>
                <a:latin typeface="Arial Rounded MT Bold" pitchFamily="34" charset="0"/>
              </a:rPr>
              <a:t>A Healthy Start to School</a:t>
            </a:r>
            <a:r>
              <a:rPr lang="en-AU" sz="2800" b="1" dirty="0" smtClean="0">
                <a:solidFill>
                  <a:srgbClr val="92D050"/>
                </a:solidFill>
                <a:latin typeface="Arial Rounded MT Bold" pitchFamily="34" charset="0"/>
              </a:rPr>
              <a:t>              </a:t>
            </a:r>
            <a:endParaRPr lang="en-AU" sz="2800" b="1" dirty="0">
              <a:solidFill>
                <a:srgbClr val="92D050"/>
              </a:solidFill>
              <a:latin typeface="Arial Rounded MT Bold" pitchFamily="34" charset="0"/>
            </a:endParaRPr>
          </a:p>
        </p:txBody>
      </p:sp>
      <p:sp>
        <p:nvSpPr>
          <p:cNvPr id="16" name="Rectangle 15"/>
          <p:cNvSpPr/>
          <p:nvPr userDrawn="1"/>
        </p:nvSpPr>
        <p:spPr>
          <a:xfrm>
            <a:off x="0" y="6381328"/>
            <a:ext cx="9144000"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5109964" y="745009"/>
            <a:ext cx="3718903" cy="335757"/>
          </a:xfrm>
          <a:prstGeom prst="rect">
            <a:avLst/>
          </a:prstGeom>
        </p:spPr>
        <p:txBody>
          <a:bodyPr wrap="none">
            <a:spAutoFit/>
          </a:bodyPr>
          <a:lstStyle/>
          <a:p>
            <a:pPr algn="ctr"/>
            <a:r>
              <a:rPr lang="en-AU" sz="1800" b="1" dirty="0" smtClean="0">
                <a:solidFill>
                  <a:schemeClr val="bg1"/>
                </a:solidFill>
                <a:latin typeface="Arial Rounded MT Bold" pitchFamily="34" charset="0"/>
              </a:rPr>
              <a:t>KINDERGARTEN ORIENTATION</a:t>
            </a:r>
            <a:endParaRPr lang="en-AU" sz="1800" b="1" dirty="0">
              <a:solidFill>
                <a:schemeClr val="bg1"/>
              </a:solidFill>
              <a:latin typeface="Arial Rounded MT Bold" pitchFamily="34" charset="0"/>
            </a:endParaRPr>
          </a:p>
        </p:txBody>
      </p:sp>
    </p:spTree>
    <p:extLst>
      <p:ext uri="{BB962C8B-B14F-4D97-AF65-F5344CB8AC3E}">
        <p14:creationId xmlns:p14="http://schemas.microsoft.com/office/powerpoint/2010/main" val="358697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1E035DB-4EC2-4AFA-A190-BCEBCBC14343}" type="datetimeFigureOut">
              <a:rPr lang="en-AU" smtClean="0"/>
              <a:t>16/10/2018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D00507-1076-478A-8EA2-E78BFE1478B0}" type="slidenum">
              <a:rPr lang="en-AU" smtClean="0"/>
              <a:t>‹#›</a:t>
            </a:fld>
            <a:endParaRPr lang="en-AU"/>
          </a:p>
        </p:txBody>
      </p:sp>
    </p:spTree>
    <p:extLst>
      <p:ext uri="{BB962C8B-B14F-4D97-AF65-F5344CB8AC3E}">
        <p14:creationId xmlns:p14="http://schemas.microsoft.com/office/powerpoint/2010/main" val="684080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1E035DB-4EC2-4AFA-A190-BCEBCBC14343}" type="datetimeFigureOut">
              <a:rPr lang="en-AU" smtClean="0"/>
              <a:t>16/10/2018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D00507-1076-478A-8EA2-E78BFE1478B0}" type="slidenum">
              <a:rPr lang="en-AU" smtClean="0"/>
              <a:t>‹#›</a:t>
            </a:fld>
            <a:endParaRPr lang="en-AU"/>
          </a:p>
        </p:txBody>
      </p:sp>
    </p:spTree>
    <p:extLst>
      <p:ext uri="{BB962C8B-B14F-4D97-AF65-F5344CB8AC3E}">
        <p14:creationId xmlns:p14="http://schemas.microsoft.com/office/powerpoint/2010/main" val="396053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2D050"/>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1163535" y="-1158979"/>
            <a:ext cx="6876034" cy="915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384"/>
            <a:ext cx="8229600" cy="1143000"/>
          </a:xfrm>
        </p:spPr>
        <p:txBody>
          <a:bodyPr>
            <a:noAutofit/>
          </a:bodyPr>
          <a:lstStyle>
            <a:lvl1pPr>
              <a:defRPr sz="5400" b="1">
                <a:ln>
                  <a:solidFill>
                    <a:schemeClr val="bg1"/>
                  </a:solidFill>
                </a:ln>
                <a:solidFill>
                  <a:srgbClr val="0066FF"/>
                </a:solidFill>
                <a:effectLst>
                  <a:outerShdw blurRad="50800" dist="38100" dir="2700000" algn="tl" rotWithShape="0">
                    <a:prstClr val="black">
                      <a:alpha val="70000"/>
                    </a:prstClr>
                  </a:outerShdw>
                </a:effectLst>
                <a:latin typeface="Arial Rounded MT Bold" pitchFamily="34" charset="0"/>
              </a:defRPr>
            </a:lvl1pPr>
          </a:lstStyle>
          <a:p>
            <a:r>
              <a:rPr lang="en-US" dirty="0" smtClean="0"/>
              <a:t>Click to edit Master title style</a:t>
            </a:r>
            <a:endParaRPr lang="en-AU" dirty="0"/>
          </a:p>
        </p:txBody>
      </p:sp>
      <p:sp>
        <p:nvSpPr>
          <p:cNvPr id="22" name="Round Same Side Corner Rectangle 21"/>
          <p:cNvSpPr/>
          <p:nvPr userDrawn="1"/>
        </p:nvSpPr>
        <p:spPr>
          <a:xfrm>
            <a:off x="251520" y="1124744"/>
            <a:ext cx="8568952" cy="5430446"/>
          </a:xfrm>
          <a:prstGeom prst="round2SameRect">
            <a:avLst>
              <a:gd name="adj1" fmla="val 3160"/>
              <a:gd name="adj2" fmla="val 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a:xfrm>
            <a:off x="457200" y="1268760"/>
            <a:ext cx="8229600" cy="4857403"/>
          </a:xfrm>
        </p:spPr>
        <p:txBody>
          <a:bodyPr/>
          <a:lstStyle>
            <a:lvl1pPr>
              <a:buClr>
                <a:srgbClr val="92D050"/>
              </a:buClr>
              <a:buSzPct val="150000"/>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3" name="TextBox 22"/>
          <p:cNvSpPr txBox="1"/>
          <p:nvPr userDrawn="1"/>
        </p:nvSpPr>
        <p:spPr>
          <a:xfrm>
            <a:off x="2407068" y="6531440"/>
            <a:ext cx="6517232" cy="307777"/>
          </a:xfrm>
          <a:prstGeom prst="rect">
            <a:avLst/>
          </a:prstGeom>
          <a:noFill/>
        </p:spPr>
        <p:txBody>
          <a:bodyPr wrap="square" rtlCol="0">
            <a:spAutoFit/>
          </a:bodyPr>
          <a:lstStyle/>
          <a:p>
            <a:pPr algn="r"/>
            <a:r>
              <a:rPr lang="en-AU" sz="1400" dirty="0" smtClean="0">
                <a:solidFill>
                  <a:srgbClr val="92D050"/>
                </a:solidFill>
                <a:latin typeface="Arial Rounded MT Bold" pitchFamily="34" charset="0"/>
              </a:rPr>
              <a:t>A Healthy Start to</a:t>
            </a:r>
            <a:r>
              <a:rPr lang="en-AU" sz="1400" baseline="0" dirty="0" smtClean="0">
                <a:solidFill>
                  <a:srgbClr val="92D050"/>
                </a:solidFill>
                <a:latin typeface="Arial Rounded MT Bold" pitchFamily="34" charset="0"/>
              </a:rPr>
              <a:t> School – Kindergarten Orientation</a:t>
            </a:r>
            <a:endParaRPr lang="en-AU" sz="1400" dirty="0">
              <a:solidFill>
                <a:srgbClr val="92D050"/>
              </a:solidFill>
              <a:latin typeface="Arial Rounded MT Bold" pitchFamily="34" charset="0"/>
            </a:endParaRPr>
          </a:p>
        </p:txBody>
      </p:sp>
      <p:grpSp>
        <p:nvGrpSpPr>
          <p:cNvPr id="32" name="Group 8"/>
          <p:cNvGrpSpPr>
            <a:grpSpLocks noChangeAspect="1"/>
          </p:cNvGrpSpPr>
          <p:nvPr userDrawn="1"/>
        </p:nvGrpSpPr>
        <p:grpSpPr bwMode="auto">
          <a:xfrm>
            <a:off x="282425" y="6632976"/>
            <a:ext cx="1764000" cy="162960"/>
            <a:chOff x="106760034" y="109766315"/>
            <a:chExt cx="6770139" cy="624993"/>
          </a:xfrm>
          <a:solidFill>
            <a:schemeClr val="tx1">
              <a:lumMod val="65000"/>
              <a:lumOff val="35000"/>
            </a:schemeClr>
          </a:solidFill>
        </p:grpSpPr>
        <p:sp>
          <p:nvSpPr>
            <p:cNvPr id="33" name="Freeform 9"/>
            <p:cNvSpPr>
              <a:spLocks noEditPoints="1"/>
            </p:cNvSpPr>
            <p:nvPr/>
          </p:nvSpPr>
          <p:spPr bwMode="auto">
            <a:xfrm>
              <a:off x="111587828" y="109792513"/>
              <a:ext cx="1942345" cy="464066"/>
            </a:xfrm>
            <a:custGeom>
              <a:avLst/>
              <a:gdLst>
                <a:gd name="T0" fmla="*/ 478 w 519"/>
                <a:gd name="T1" fmla="*/ 122 h 124"/>
                <a:gd name="T2" fmla="*/ 519 w 519"/>
                <a:gd name="T3" fmla="*/ 1 h 124"/>
                <a:gd name="T4" fmla="*/ 408 w 519"/>
                <a:gd name="T5" fmla="*/ 99 h 124"/>
                <a:gd name="T6" fmla="*/ 409 w 519"/>
                <a:gd name="T7" fmla="*/ 68 h 124"/>
                <a:gd name="T8" fmla="*/ 436 w 519"/>
                <a:gd name="T9" fmla="*/ 65 h 124"/>
                <a:gd name="T10" fmla="*/ 434 w 519"/>
                <a:gd name="T11" fmla="*/ 96 h 124"/>
                <a:gd name="T12" fmla="*/ 408 w 519"/>
                <a:gd name="T13" fmla="*/ 99 h 124"/>
                <a:gd name="T14" fmla="*/ 378 w 519"/>
                <a:gd name="T15" fmla="*/ 85 h 124"/>
                <a:gd name="T16" fmla="*/ 419 w 519"/>
                <a:gd name="T17" fmla="*/ 124 h 124"/>
                <a:gd name="T18" fmla="*/ 465 w 519"/>
                <a:gd name="T19" fmla="*/ 78 h 124"/>
                <a:gd name="T20" fmla="*/ 425 w 519"/>
                <a:gd name="T21" fmla="*/ 40 h 124"/>
                <a:gd name="T22" fmla="*/ 308 w 519"/>
                <a:gd name="T23" fmla="*/ 99 h 124"/>
                <a:gd name="T24" fmla="*/ 309 w 519"/>
                <a:gd name="T25" fmla="*/ 68 h 124"/>
                <a:gd name="T26" fmla="*/ 336 w 519"/>
                <a:gd name="T27" fmla="*/ 65 h 124"/>
                <a:gd name="T28" fmla="*/ 334 w 519"/>
                <a:gd name="T29" fmla="*/ 96 h 124"/>
                <a:gd name="T30" fmla="*/ 308 w 519"/>
                <a:gd name="T31" fmla="*/ 99 h 124"/>
                <a:gd name="T32" fmla="*/ 278 w 519"/>
                <a:gd name="T33" fmla="*/ 85 h 124"/>
                <a:gd name="T34" fmla="*/ 319 w 519"/>
                <a:gd name="T35" fmla="*/ 124 h 124"/>
                <a:gd name="T36" fmla="*/ 365 w 519"/>
                <a:gd name="T37" fmla="*/ 78 h 124"/>
                <a:gd name="T38" fmla="*/ 325 w 519"/>
                <a:gd name="T39" fmla="*/ 40 h 124"/>
                <a:gd name="T40" fmla="*/ 197 w 519"/>
                <a:gd name="T41" fmla="*/ 1 h 124"/>
                <a:gd name="T42" fmla="*/ 203 w 519"/>
                <a:gd name="T43" fmla="*/ 122 h 124"/>
                <a:gd name="T44" fmla="*/ 231 w 519"/>
                <a:gd name="T45" fmla="*/ 60 h 124"/>
                <a:gd name="T46" fmla="*/ 238 w 519"/>
                <a:gd name="T47" fmla="*/ 71 h 124"/>
                <a:gd name="T48" fmla="*/ 255 w 519"/>
                <a:gd name="T49" fmla="*/ 122 h 124"/>
                <a:gd name="T50" fmla="*/ 263 w 519"/>
                <a:gd name="T51" fmla="*/ 64 h 124"/>
                <a:gd name="T52" fmla="*/ 240 w 519"/>
                <a:gd name="T53" fmla="*/ 40 h 124"/>
                <a:gd name="T54" fmla="*/ 221 w 519"/>
                <a:gd name="T55" fmla="*/ 1 h 124"/>
                <a:gd name="T56" fmla="*/ 149 w 519"/>
                <a:gd name="T57" fmla="*/ 40 h 124"/>
                <a:gd name="T58" fmla="*/ 97 w 519"/>
                <a:gd name="T59" fmla="*/ 85 h 124"/>
                <a:gd name="T60" fmla="*/ 138 w 519"/>
                <a:gd name="T61" fmla="*/ 124 h 124"/>
                <a:gd name="T62" fmla="*/ 166 w 519"/>
                <a:gd name="T63" fmla="*/ 99 h 124"/>
                <a:gd name="T64" fmla="*/ 127 w 519"/>
                <a:gd name="T65" fmla="*/ 100 h 124"/>
                <a:gd name="T66" fmla="*/ 130 w 519"/>
                <a:gd name="T67" fmla="*/ 68 h 124"/>
                <a:gd name="T68" fmla="*/ 159 w 519"/>
                <a:gd name="T69" fmla="*/ 62 h 124"/>
                <a:gd name="T70" fmla="*/ 171 w 519"/>
                <a:gd name="T71" fmla="*/ 43 h 124"/>
                <a:gd name="T72" fmla="*/ 54 w 519"/>
                <a:gd name="T73" fmla="*/ 0 h 124"/>
                <a:gd name="T74" fmla="*/ 11 w 519"/>
                <a:gd name="T75" fmla="*/ 36 h 124"/>
                <a:gd name="T76" fmla="*/ 35 w 519"/>
                <a:gd name="T77" fmla="*/ 69 h 124"/>
                <a:gd name="T78" fmla="*/ 56 w 519"/>
                <a:gd name="T79" fmla="*/ 90 h 124"/>
                <a:gd name="T80" fmla="*/ 39 w 519"/>
                <a:gd name="T81" fmla="*/ 104 h 124"/>
                <a:gd name="T82" fmla="*/ 4 w 519"/>
                <a:gd name="T83" fmla="*/ 91 h 124"/>
                <a:gd name="T84" fmla="*/ 42 w 519"/>
                <a:gd name="T85" fmla="*/ 124 h 124"/>
                <a:gd name="T86" fmla="*/ 83 w 519"/>
                <a:gd name="T87" fmla="*/ 87 h 124"/>
                <a:gd name="T88" fmla="*/ 58 w 519"/>
                <a:gd name="T89" fmla="*/ 52 h 124"/>
                <a:gd name="T90" fmla="*/ 38 w 519"/>
                <a:gd name="T91" fmla="*/ 33 h 124"/>
                <a:gd name="T92" fmla="*/ 55 w 519"/>
                <a:gd name="T93" fmla="*/ 20 h 124"/>
                <a:gd name="T94" fmla="*/ 85 w 519"/>
                <a:gd name="T95" fmla="*/ 30 h 124"/>
                <a:gd name="T96" fmla="*/ 54 w 519"/>
                <a:gd name="T9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9" h="124">
                  <a:moveTo>
                    <a:pt x="495" y="1"/>
                  </a:moveTo>
                  <a:cubicBezTo>
                    <a:pt x="478" y="122"/>
                    <a:pt x="478" y="122"/>
                    <a:pt x="478" y="122"/>
                  </a:cubicBezTo>
                  <a:cubicBezTo>
                    <a:pt x="502" y="122"/>
                    <a:pt x="502" y="122"/>
                    <a:pt x="502" y="122"/>
                  </a:cubicBezTo>
                  <a:cubicBezTo>
                    <a:pt x="519" y="1"/>
                    <a:pt x="519" y="1"/>
                    <a:pt x="519" y="1"/>
                  </a:cubicBezTo>
                  <a:lnTo>
                    <a:pt x="495" y="1"/>
                  </a:lnTo>
                  <a:close/>
                  <a:moveTo>
                    <a:pt x="408" y="99"/>
                  </a:moveTo>
                  <a:cubicBezTo>
                    <a:pt x="405" y="96"/>
                    <a:pt x="403" y="92"/>
                    <a:pt x="403" y="86"/>
                  </a:cubicBezTo>
                  <a:cubicBezTo>
                    <a:pt x="403" y="80"/>
                    <a:pt x="405" y="74"/>
                    <a:pt x="409" y="68"/>
                  </a:cubicBezTo>
                  <a:cubicBezTo>
                    <a:pt x="412" y="63"/>
                    <a:pt x="418" y="60"/>
                    <a:pt x="424" y="60"/>
                  </a:cubicBezTo>
                  <a:cubicBezTo>
                    <a:pt x="429" y="60"/>
                    <a:pt x="433" y="61"/>
                    <a:pt x="436" y="65"/>
                  </a:cubicBezTo>
                  <a:cubicBezTo>
                    <a:pt x="439" y="68"/>
                    <a:pt x="440" y="72"/>
                    <a:pt x="440" y="78"/>
                  </a:cubicBezTo>
                  <a:cubicBezTo>
                    <a:pt x="440" y="84"/>
                    <a:pt x="438" y="90"/>
                    <a:pt x="434" y="96"/>
                  </a:cubicBezTo>
                  <a:cubicBezTo>
                    <a:pt x="430" y="102"/>
                    <a:pt x="425" y="104"/>
                    <a:pt x="419" y="104"/>
                  </a:cubicBezTo>
                  <a:cubicBezTo>
                    <a:pt x="415" y="104"/>
                    <a:pt x="411" y="103"/>
                    <a:pt x="408" y="99"/>
                  </a:cubicBezTo>
                  <a:moveTo>
                    <a:pt x="392" y="54"/>
                  </a:moveTo>
                  <a:cubicBezTo>
                    <a:pt x="383" y="62"/>
                    <a:pt x="378" y="73"/>
                    <a:pt x="378" y="85"/>
                  </a:cubicBezTo>
                  <a:cubicBezTo>
                    <a:pt x="378" y="96"/>
                    <a:pt x="382" y="105"/>
                    <a:pt x="390" y="113"/>
                  </a:cubicBezTo>
                  <a:cubicBezTo>
                    <a:pt x="398" y="120"/>
                    <a:pt x="408" y="124"/>
                    <a:pt x="419" y="124"/>
                  </a:cubicBezTo>
                  <a:cubicBezTo>
                    <a:pt x="432" y="124"/>
                    <a:pt x="443" y="119"/>
                    <a:pt x="452" y="111"/>
                  </a:cubicBezTo>
                  <a:cubicBezTo>
                    <a:pt x="461" y="102"/>
                    <a:pt x="465" y="91"/>
                    <a:pt x="465" y="78"/>
                  </a:cubicBezTo>
                  <a:cubicBezTo>
                    <a:pt x="465" y="67"/>
                    <a:pt x="461" y="58"/>
                    <a:pt x="454" y="51"/>
                  </a:cubicBezTo>
                  <a:cubicBezTo>
                    <a:pt x="446" y="44"/>
                    <a:pt x="437" y="40"/>
                    <a:pt x="425" y="40"/>
                  </a:cubicBezTo>
                  <a:cubicBezTo>
                    <a:pt x="412" y="40"/>
                    <a:pt x="401" y="45"/>
                    <a:pt x="392" y="54"/>
                  </a:cubicBezTo>
                  <a:moveTo>
                    <a:pt x="308" y="99"/>
                  </a:moveTo>
                  <a:cubicBezTo>
                    <a:pt x="305" y="96"/>
                    <a:pt x="303" y="92"/>
                    <a:pt x="303" y="86"/>
                  </a:cubicBezTo>
                  <a:cubicBezTo>
                    <a:pt x="303" y="80"/>
                    <a:pt x="305" y="74"/>
                    <a:pt x="309" y="68"/>
                  </a:cubicBezTo>
                  <a:cubicBezTo>
                    <a:pt x="312" y="63"/>
                    <a:pt x="317" y="60"/>
                    <a:pt x="324" y="60"/>
                  </a:cubicBezTo>
                  <a:cubicBezTo>
                    <a:pt x="329" y="60"/>
                    <a:pt x="333" y="61"/>
                    <a:pt x="336" y="65"/>
                  </a:cubicBezTo>
                  <a:cubicBezTo>
                    <a:pt x="339" y="68"/>
                    <a:pt x="340" y="72"/>
                    <a:pt x="340" y="78"/>
                  </a:cubicBezTo>
                  <a:cubicBezTo>
                    <a:pt x="340" y="84"/>
                    <a:pt x="338" y="90"/>
                    <a:pt x="334" y="96"/>
                  </a:cubicBezTo>
                  <a:cubicBezTo>
                    <a:pt x="330" y="102"/>
                    <a:pt x="325" y="104"/>
                    <a:pt x="319" y="104"/>
                  </a:cubicBezTo>
                  <a:cubicBezTo>
                    <a:pt x="315" y="104"/>
                    <a:pt x="311" y="103"/>
                    <a:pt x="308" y="99"/>
                  </a:cubicBezTo>
                  <a:moveTo>
                    <a:pt x="292" y="54"/>
                  </a:moveTo>
                  <a:cubicBezTo>
                    <a:pt x="283" y="62"/>
                    <a:pt x="278" y="73"/>
                    <a:pt x="278" y="85"/>
                  </a:cubicBezTo>
                  <a:cubicBezTo>
                    <a:pt x="278" y="96"/>
                    <a:pt x="282" y="105"/>
                    <a:pt x="290" y="113"/>
                  </a:cubicBezTo>
                  <a:cubicBezTo>
                    <a:pt x="298" y="120"/>
                    <a:pt x="308" y="124"/>
                    <a:pt x="319" y="124"/>
                  </a:cubicBezTo>
                  <a:cubicBezTo>
                    <a:pt x="332" y="124"/>
                    <a:pt x="343" y="119"/>
                    <a:pt x="352" y="111"/>
                  </a:cubicBezTo>
                  <a:cubicBezTo>
                    <a:pt x="361" y="102"/>
                    <a:pt x="365" y="91"/>
                    <a:pt x="365" y="78"/>
                  </a:cubicBezTo>
                  <a:cubicBezTo>
                    <a:pt x="365" y="67"/>
                    <a:pt x="361" y="58"/>
                    <a:pt x="354" y="51"/>
                  </a:cubicBezTo>
                  <a:cubicBezTo>
                    <a:pt x="346" y="44"/>
                    <a:pt x="337" y="40"/>
                    <a:pt x="325" y="40"/>
                  </a:cubicBezTo>
                  <a:cubicBezTo>
                    <a:pt x="312" y="40"/>
                    <a:pt x="301" y="45"/>
                    <a:pt x="292" y="54"/>
                  </a:cubicBezTo>
                  <a:moveTo>
                    <a:pt x="197" y="1"/>
                  </a:moveTo>
                  <a:cubicBezTo>
                    <a:pt x="179" y="122"/>
                    <a:pt x="179" y="122"/>
                    <a:pt x="179" y="122"/>
                  </a:cubicBezTo>
                  <a:cubicBezTo>
                    <a:pt x="203" y="122"/>
                    <a:pt x="203" y="122"/>
                    <a:pt x="203" y="122"/>
                  </a:cubicBezTo>
                  <a:cubicBezTo>
                    <a:pt x="211" y="70"/>
                    <a:pt x="211" y="70"/>
                    <a:pt x="211" y="70"/>
                  </a:cubicBezTo>
                  <a:cubicBezTo>
                    <a:pt x="219" y="63"/>
                    <a:pt x="225" y="60"/>
                    <a:pt x="231" y="60"/>
                  </a:cubicBezTo>
                  <a:cubicBezTo>
                    <a:pt x="233" y="60"/>
                    <a:pt x="235" y="61"/>
                    <a:pt x="237" y="63"/>
                  </a:cubicBezTo>
                  <a:cubicBezTo>
                    <a:pt x="238" y="65"/>
                    <a:pt x="239" y="68"/>
                    <a:pt x="238" y="71"/>
                  </a:cubicBezTo>
                  <a:cubicBezTo>
                    <a:pt x="231" y="122"/>
                    <a:pt x="231" y="122"/>
                    <a:pt x="231" y="122"/>
                  </a:cubicBezTo>
                  <a:cubicBezTo>
                    <a:pt x="255" y="122"/>
                    <a:pt x="255" y="122"/>
                    <a:pt x="255" y="122"/>
                  </a:cubicBezTo>
                  <a:cubicBezTo>
                    <a:pt x="262" y="70"/>
                    <a:pt x="262" y="70"/>
                    <a:pt x="262" y="70"/>
                  </a:cubicBezTo>
                  <a:cubicBezTo>
                    <a:pt x="263" y="68"/>
                    <a:pt x="263" y="66"/>
                    <a:pt x="263" y="64"/>
                  </a:cubicBezTo>
                  <a:cubicBezTo>
                    <a:pt x="263" y="56"/>
                    <a:pt x="261" y="51"/>
                    <a:pt x="257" y="47"/>
                  </a:cubicBezTo>
                  <a:cubicBezTo>
                    <a:pt x="253" y="42"/>
                    <a:pt x="247" y="40"/>
                    <a:pt x="240" y="40"/>
                  </a:cubicBezTo>
                  <a:cubicBezTo>
                    <a:pt x="231" y="40"/>
                    <a:pt x="222" y="44"/>
                    <a:pt x="213" y="51"/>
                  </a:cubicBezTo>
                  <a:cubicBezTo>
                    <a:pt x="221" y="1"/>
                    <a:pt x="221" y="1"/>
                    <a:pt x="221" y="1"/>
                  </a:cubicBezTo>
                  <a:lnTo>
                    <a:pt x="197" y="1"/>
                  </a:lnTo>
                  <a:close/>
                  <a:moveTo>
                    <a:pt x="149" y="40"/>
                  </a:moveTo>
                  <a:cubicBezTo>
                    <a:pt x="134" y="40"/>
                    <a:pt x="122" y="45"/>
                    <a:pt x="112" y="53"/>
                  </a:cubicBezTo>
                  <a:cubicBezTo>
                    <a:pt x="102" y="62"/>
                    <a:pt x="97" y="72"/>
                    <a:pt x="97" y="85"/>
                  </a:cubicBezTo>
                  <a:cubicBezTo>
                    <a:pt x="97" y="96"/>
                    <a:pt x="101" y="106"/>
                    <a:pt x="109" y="113"/>
                  </a:cubicBezTo>
                  <a:cubicBezTo>
                    <a:pt x="116" y="120"/>
                    <a:pt x="126" y="124"/>
                    <a:pt x="138" y="124"/>
                  </a:cubicBezTo>
                  <a:cubicBezTo>
                    <a:pt x="147" y="124"/>
                    <a:pt x="155" y="123"/>
                    <a:pt x="163" y="121"/>
                  </a:cubicBezTo>
                  <a:cubicBezTo>
                    <a:pt x="166" y="99"/>
                    <a:pt x="166" y="99"/>
                    <a:pt x="166" y="99"/>
                  </a:cubicBezTo>
                  <a:cubicBezTo>
                    <a:pt x="157" y="103"/>
                    <a:pt x="149" y="104"/>
                    <a:pt x="143" y="104"/>
                  </a:cubicBezTo>
                  <a:cubicBezTo>
                    <a:pt x="136" y="104"/>
                    <a:pt x="131" y="103"/>
                    <a:pt x="127" y="100"/>
                  </a:cubicBezTo>
                  <a:cubicBezTo>
                    <a:pt x="124" y="96"/>
                    <a:pt x="122" y="92"/>
                    <a:pt x="122" y="86"/>
                  </a:cubicBezTo>
                  <a:cubicBezTo>
                    <a:pt x="122" y="79"/>
                    <a:pt x="125" y="73"/>
                    <a:pt x="130" y="68"/>
                  </a:cubicBezTo>
                  <a:cubicBezTo>
                    <a:pt x="136" y="64"/>
                    <a:pt x="142" y="61"/>
                    <a:pt x="150" y="61"/>
                  </a:cubicBezTo>
                  <a:cubicBezTo>
                    <a:pt x="154" y="61"/>
                    <a:pt x="157" y="61"/>
                    <a:pt x="159" y="62"/>
                  </a:cubicBezTo>
                  <a:cubicBezTo>
                    <a:pt x="161" y="62"/>
                    <a:pt x="164" y="63"/>
                    <a:pt x="168" y="65"/>
                  </a:cubicBezTo>
                  <a:cubicBezTo>
                    <a:pt x="171" y="43"/>
                    <a:pt x="171" y="43"/>
                    <a:pt x="171" y="43"/>
                  </a:cubicBezTo>
                  <a:cubicBezTo>
                    <a:pt x="165" y="41"/>
                    <a:pt x="157" y="40"/>
                    <a:pt x="149" y="40"/>
                  </a:cubicBezTo>
                  <a:moveTo>
                    <a:pt x="54" y="0"/>
                  </a:moveTo>
                  <a:cubicBezTo>
                    <a:pt x="42" y="0"/>
                    <a:pt x="32" y="3"/>
                    <a:pt x="24" y="10"/>
                  </a:cubicBezTo>
                  <a:cubicBezTo>
                    <a:pt x="15" y="17"/>
                    <a:pt x="11" y="26"/>
                    <a:pt x="11" y="36"/>
                  </a:cubicBezTo>
                  <a:cubicBezTo>
                    <a:pt x="11" y="42"/>
                    <a:pt x="13" y="47"/>
                    <a:pt x="16" y="52"/>
                  </a:cubicBezTo>
                  <a:cubicBezTo>
                    <a:pt x="19" y="57"/>
                    <a:pt x="26" y="63"/>
                    <a:pt x="35" y="69"/>
                  </a:cubicBezTo>
                  <a:cubicBezTo>
                    <a:pt x="45" y="75"/>
                    <a:pt x="51" y="79"/>
                    <a:pt x="53" y="82"/>
                  </a:cubicBezTo>
                  <a:cubicBezTo>
                    <a:pt x="55" y="85"/>
                    <a:pt x="56" y="88"/>
                    <a:pt x="56" y="90"/>
                  </a:cubicBezTo>
                  <a:cubicBezTo>
                    <a:pt x="56" y="94"/>
                    <a:pt x="54" y="98"/>
                    <a:pt x="51" y="100"/>
                  </a:cubicBezTo>
                  <a:cubicBezTo>
                    <a:pt x="48" y="102"/>
                    <a:pt x="44" y="104"/>
                    <a:pt x="39" y="104"/>
                  </a:cubicBezTo>
                  <a:cubicBezTo>
                    <a:pt x="34" y="104"/>
                    <a:pt x="28" y="103"/>
                    <a:pt x="22" y="100"/>
                  </a:cubicBezTo>
                  <a:cubicBezTo>
                    <a:pt x="15" y="98"/>
                    <a:pt x="10" y="95"/>
                    <a:pt x="4" y="91"/>
                  </a:cubicBezTo>
                  <a:cubicBezTo>
                    <a:pt x="0" y="112"/>
                    <a:pt x="0" y="112"/>
                    <a:pt x="0" y="112"/>
                  </a:cubicBezTo>
                  <a:cubicBezTo>
                    <a:pt x="12" y="120"/>
                    <a:pt x="26" y="124"/>
                    <a:pt x="42" y="124"/>
                  </a:cubicBezTo>
                  <a:cubicBezTo>
                    <a:pt x="54" y="124"/>
                    <a:pt x="64" y="120"/>
                    <a:pt x="72" y="113"/>
                  </a:cubicBezTo>
                  <a:cubicBezTo>
                    <a:pt x="79" y="106"/>
                    <a:pt x="83" y="97"/>
                    <a:pt x="83" y="87"/>
                  </a:cubicBezTo>
                  <a:cubicBezTo>
                    <a:pt x="83" y="81"/>
                    <a:pt x="81" y="75"/>
                    <a:pt x="78" y="69"/>
                  </a:cubicBezTo>
                  <a:cubicBezTo>
                    <a:pt x="74" y="64"/>
                    <a:pt x="68" y="58"/>
                    <a:pt x="58" y="52"/>
                  </a:cubicBezTo>
                  <a:cubicBezTo>
                    <a:pt x="48" y="47"/>
                    <a:pt x="43" y="42"/>
                    <a:pt x="41" y="40"/>
                  </a:cubicBezTo>
                  <a:cubicBezTo>
                    <a:pt x="39" y="38"/>
                    <a:pt x="38" y="35"/>
                    <a:pt x="38" y="33"/>
                  </a:cubicBezTo>
                  <a:cubicBezTo>
                    <a:pt x="38" y="29"/>
                    <a:pt x="40" y="26"/>
                    <a:pt x="43" y="24"/>
                  </a:cubicBezTo>
                  <a:cubicBezTo>
                    <a:pt x="46" y="21"/>
                    <a:pt x="50" y="20"/>
                    <a:pt x="55" y="20"/>
                  </a:cubicBezTo>
                  <a:cubicBezTo>
                    <a:pt x="59" y="20"/>
                    <a:pt x="64" y="21"/>
                    <a:pt x="70" y="23"/>
                  </a:cubicBezTo>
                  <a:cubicBezTo>
                    <a:pt x="76" y="25"/>
                    <a:pt x="81" y="27"/>
                    <a:pt x="85" y="30"/>
                  </a:cubicBezTo>
                  <a:cubicBezTo>
                    <a:pt x="89" y="9"/>
                    <a:pt x="89" y="9"/>
                    <a:pt x="89" y="9"/>
                  </a:cubicBezTo>
                  <a:cubicBezTo>
                    <a:pt x="78" y="3"/>
                    <a:pt x="66" y="0"/>
                    <a:pt x="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10"/>
            <p:cNvSpPr>
              <a:spLocks noEditPoints="1"/>
            </p:cNvSpPr>
            <p:nvPr/>
          </p:nvSpPr>
          <p:spPr bwMode="auto">
            <a:xfrm>
              <a:off x="110771968" y="109766315"/>
              <a:ext cx="624994" cy="624993"/>
            </a:xfrm>
            <a:custGeom>
              <a:avLst/>
              <a:gdLst>
                <a:gd name="T0" fmla="*/ 93 w 167"/>
                <a:gd name="T1" fmla="*/ 56 h 167"/>
                <a:gd name="T2" fmla="*/ 98 w 167"/>
                <a:gd name="T3" fmla="*/ 71 h 167"/>
                <a:gd name="T4" fmla="*/ 90 w 167"/>
                <a:gd name="T5" fmla="*/ 99 h 167"/>
                <a:gd name="T6" fmla="*/ 71 w 167"/>
                <a:gd name="T7" fmla="*/ 114 h 167"/>
                <a:gd name="T8" fmla="*/ 59 w 167"/>
                <a:gd name="T9" fmla="*/ 108 h 167"/>
                <a:gd name="T10" fmla="*/ 55 w 167"/>
                <a:gd name="T11" fmla="*/ 93 h 167"/>
                <a:gd name="T12" fmla="*/ 63 w 167"/>
                <a:gd name="T13" fmla="*/ 64 h 167"/>
                <a:gd name="T14" fmla="*/ 82 w 167"/>
                <a:gd name="T15" fmla="*/ 51 h 167"/>
                <a:gd name="T16" fmla="*/ 93 w 167"/>
                <a:gd name="T17" fmla="*/ 56 h 167"/>
                <a:gd name="T18" fmla="*/ 89 w 167"/>
                <a:gd name="T19" fmla="*/ 151 h 167"/>
                <a:gd name="T20" fmla="*/ 36 w 167"/>
                <a:gd name="T21" fmla="*/ 134 h 167"/>
                <a:gd name="T22" fmla="*/ 16 w 167"/>
                <a:gd name="T23" fmla="*/ 88 h 167"/>
                <a:gd name="T24" fmla="*/ 35 w 167"/>
                <a:gd name="T25" fmla="*/ 37 h 167"/>
                <a:gd name="T26" fmla="*/ 88 w 167"/>
                <a:gd name="T27" fmla="*/ 16 h 167"/>
                <a:gd name="T28" fmla="*/ 132 w 167"/>
                <a:gd name="T29" fmla="*/ 30 h 167"/>
                <a:gd name="T30" fmla="*/ 147 w 167"/>
                <a:gd name="T31" fmla="*/ 66 h 167"/>
                <a:gd name="T32" fmla="*/ 136 w 167"/>
                <a:gd name="T33" fmla="*/ 98 h 167"/>
                <a:gd name="T34" fmla="*/ 117 w 167"/>
                <a:gd name="T35" fmla="*/ 112 h 167"/>
                <a:gd name="T36" fmla="*/ 113 w 167"/>
                <a:gd name="T37" fmla="*/ 107 h 167"/>
                <a:gd name="T38" fmla="*/ 114 w 167"/>
                <a:gd name="T39" fmla="*/ 103 h 167"/>
                <a:gd name="T40" fmla="*/ 128 w 167"/>
                <a:gd name="T41" fmla="*/ 37 h 167"/>
                <a:gd name="T42" fmla="*/ 105 w 167"/>
                <a:gd name="T43" fmla="*/ 37 h 167"/>
                <a:gd name="T44" fmla="*/ 103 w 167"/>
                <a:gd name="T45" fmla="*/ 47 h 167"/>
                <a:gd name="T46" fmla="*/ 79 w 167"/>
                <a:gd name="T47" fmla="*/ 35 h 167"/>
                <a:gd name="T48" fmla="*/ 46 w 167"/>
                <a:gd name="T49" fmla="*/ 53 h 167"/>
                <a:gd name="T50" fmla="*/ 33 w 167"/>
                <a:gd name="T51" fmla="*/ 93 h 167"/>
                <a:gd name="T52" fmla="*/ 42 w 167"/>
                <a:gd name="T53" fmla="*/ 119 h 167"/>
                <a:gd name="T54" fmla="*/ 66 w 167"/>
                <a:gd name="T55" fmla="*/ 129 h 167"/>
                <a:gd name="T56" fmla="*/ 90 w 167"/>
                <a:gd name="T57" fmla="*/ 119 h 167"/>
                <a:gd name="T58" fmla="*/ 105 w 167"/>
                <a:gd name="T59" fmla="*/ 129 h 167"/>
                <a:gd name="T60" fmla="*/ 146 w 167"/>
                <a:gd name="T61" fmla="*/ 110 h 167"/>
                <a:gd name="T62" fmla="*/ 163 w 167"/>
                <a:gd name="T63" fmla="*/ 66 h 167"/>
                <a:gd name="T64" fmla="*/ 142 w 167"/>
                <a:gd name="T65" fmla="*/ 18 h 167"/>
                <a:gd name="T66" fmla="*/ 89 w 167"/>
                <a:gd name="T67" fmla="*/ 0 h 167"/>
                <a:gd name="T68" fmla="*/ 24 w 167"/>
                <a:gd name="T69" fmla="*/ 26 h 167"/>
                <a:gd name="T70" fmla="*/ 0 w 167"/>
                <a:gd name="T71" fmla="*/ 88 h 167"/>
                <a:gd name="T72" fmla="*/ 26 w 167"/>
                <a:gd name="T73" fmla="*/ 146 h 167"/>
                <a:gd name="T74" fmla="*/ 91 w 167"/>
                <a:gd name="T75" fmla="*/ 167 h 167"/>
                <a:gd name="T76" fmla="*/ 138 w 167"/>
                <a:gd name="T77" fmla="*/ 157 h 167"/>
                <a:gd name="T78" fmla="*/ 167 w 167"/>
                <a:gd name="T79" fmla="*/ 128 h 167"/>
                <a:gd name="T80" fmla="*/ 149 w 167"/>
                <a:gd name="T81" fmla="*/ 128 h 167"/>
                <a:gd name="T82" fmla="*/ 89 w 167"/>
                <a:gd name="T83" fmla="*/ 15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7" h="167">
                  <a:moveTo>
                    <a:pt x="93" y="56"/>
                  </a:moveTo>
                  <a:cubicBezTo>
                    <a:pt x="96" y="60"/>
                    <a:pt x="98" y="65"/>
                    <a:pt x="98" y="71"/>
                  </a:cubicBezTo>
                  <a:cubicBezTo>
                    <a:pt x="98" y="81"/>
                    <a:pt x="95" y="90"/>
                    <a:pt x="90" y="99"/>
                  </a:cubicBezTo>
                  <a:cubicBezTo>
                    <a:pt x="86" y="109"/>
                    <a:pt x="79" y="114"/>
                    <a:pt x="71" y="114"/>
                  </a:cubicBezTo>
                  <a:cubicBezTo>
                    <a:pt x="66" y="114"/>
                    <a:pt x="62" y="112"/>
                    <a:pt x="59" y="108"/>
                  </a:cubicBezTo>
                  <a:cubicBezTo>
                    <a:pt x="57" y="104"/>
                    <a:pt x="55" y="99"/>
                    <a:pt x="55" y="93"/>
                  </a:cubicBezTo>
                  <a:cubicBezTo>
                    <a:pt x="55" y="82"/>
                    <a:pt x="58" y="72"/>
                    <a:pt x="63" y="64"/>
                  </a:cubicBezTo>
                  <a:cubicBezTo>
                    <a:pt x="67" y="55"/>
                    <a:pt x="74" y="51"/>
                    <a:pt x="82" y="51"/>
                  </a:cubicBezTo>
                  <a:cubicBezTo>
                    <a:pt x="86" y="51"/>
                    <a:pt x="90" y="53"/>
                    <a:pt x="93" y="56"/>
                  </a:cubicBezTo>
                  <a:moveTo>
                    <a:pt x="89" y="151"/>
                  </a:moveTo>
                  <a:cubicBezTo>
                    <a:pt x="67" y="151"/>
                    <a:pt x="50" y="145"/>
                    <a:pt x="36" y="134"/>
                  </a:cubicBezTo>
                  <a:cubicBezTo>
                    <a:pt x="22" y="123"/>
                    <a:pt x="16" y="108"/>
                    <a:pt x="16" y="88"/>
                  </a:cubicBezTo>
                  <a:cubicBezTo>
                    <a:pt x="16" y="68"/>
                    <a:pt x="22" y="51"/>
                    <a:pt x="35" y="37"/>
                  </a:cubicBezTo>
                  <a:cubicBezTo>
                    <a:pt x="47" y="23"/>
                    <a:pt x="65" y="16"/>
                    <a:pt x="88" y="16"/>
                  </a:cubicBezTo>
                  <a:cubicBezTo>
                    <a:pt x="107" y="16"/>
                    <a:pt x="121" y="20"/>
                    <a:pt x="132" y="30"/>
                  </a:cubicBezTo>
                  <a:cubicBezTo>
                    <a:pt x="142" y="40"/>
                    <a:pt x="147" y="52"/>
                    <a:pt x="147" y="66"/>
                  </a:cubicBezTo>
                  <a:cubicBezTo>
                    <a:pt x="147" y="78"/>
                    <a:pt x="143" y="88"/>
                    <a:pt x="136" y="98"/>
                  </a:cubicBezTo>
                  <a:cubicBezTo>
                    <a:pt x="128" y="107"/>
                    <a:pt x="122" y="112"/>
                    <a:pt x="117" y="112"/>
                  </a:cubicBezTo>
                  <a:cubicBezTo>
                    <a:pt x="114" y="112"/>
                    <a:pt x="113" y="110"/>
                    <a:pt x="113" y="107"/>
                  </a:cubicBezTo>
                  <a:cubicBezTo>
                    <a:pt x="113" y="106"/>
                    <a:pt x="113" y="105"/>
                    <a:pt x="114" y="103"/>
                  </a:cubicBezTo>
                  <a:cubicBezTo>
                    <a:pt x="128" y="37"/>
                    <a:pt x="128" y="37"/>
                    <a:pt x="128" y="37"/>
                  </a:cubicBezTo>
                  <a:cubicBezTo>
                    <a:pt x="105" y="37"/>
                    <a:pt x="105" y="37"/>
                    <a:pt x="105" y="37"/>
                  </a:cubicBezTo>
                  <a:cubicBezTo>
                    <a:pt x="103" y="47"/>
                    <a:pt x="103" y="47"/>
                    <a:pt x="103" y="47"/>
                  </a:cubicBezTo>
                  <a:cubicBezTo>
                    <a:pt x="98" y="39"/>
                    <a:pt x="90" y="35"/>
                    <a:pt x="79" y="35"/>
                  </a:cubicBezTo>
                  <a:cubicBezTo>
                    <a:pt x="66" y="35"/>
                    <a:pt x="55" y="41"/>
                    <a:pt x="46" y="53"/>
                  </a:cubicBezTo>
                  <a:cubicBezTo>
                    <a:pt x="37" y="65"/>
                    <a:pt x="33" y="78"/>
                    <a:pt x="33" y="93"/>
                  </a:cubicBezTo>
                  <a:cubicBezTo>
                    <a:pt x="33" y="104"/>
                    <a:pt x="36" y="112"/>
                    <a:pt x="42" y="119"/>
                  </a:cubicBezTo>
                  <a:cubicBezTo>
                    <a:pt x="48" y="126"/>
                    <a:pt x="56" y="129"/>
                    <a:pt x="66" y="129"/>
                  </a:cubicBezTo>
                  <a:cubicBezTo>
                    <a:pt x="75" y="129"/>
                    <a:pt x="83" y="126"/>
                    <a:pt x="90" y="119"/>
                  </a:cubicBezTo>
                  <a:cubicBezTo>
                    <a:pt x="91" y="126"/>
                    <a:pt x="96" y="129"/>
                    <a:pt x="105" y="129"/>
                  </a:cubicBezTo>
                  <a:cubicBezTo>
                    <a:pt x="122" y="129"/>
                    <a:pt x="135" y="123"/>
                    <a:pt x="146" y="110"/>
                  </a:cubicBezTo>
                  <a:cubicBezTo>
                    <a:pt x="157" y="98"/>
                    <a:pt x="163" y="83"/>
                    <a:pt x="163" y="66"/>
                  </a:cubicBezTo>
                  <a:cubicBezTo>
                    <a:pt x="163" y="47"/>
                    <a:pt x="156" y="31"/>
                    <a:pt x="142" y="18"/>
                  </a:cubicBezTo>
                  <a:cubicBezTo>
                    <a:pt x="129" y="6"/>
                    <a:pt x="111" y="0"/>
                    <a:pt x="89" y="0"/>
                  </a:cubicBezTo>
                  <a:cubicBezTo>
                    <a:pt x="61" y="0"/>
                    <a:pt x="39" y="9"/>
                    <a:pt x="24" y="26"/>
                  </a:cubicBezTo>
                  <a:cubicBezTo>
                    <a:pt x="8" y="43"/>
                    <a:pt x="0" y="64"/>
                    <a:pt x="0" y="88"/>
                  </a:cubicBezTo>
                  <a:cubicBezTo>
                    <a:pt x="0" y="113"/>
                    <a:pt x="9" y="132"/>
                    <a:pt x="26" y="146"/>
                  </a:cubicBezTo>
                  <a:cubicBezTo>
                    <a:pt x="44" y="160"/>
                    <a:pt x="65" y="167"/>
                    <a:pt x="91" y="167"/>
                  </a:cubicBezTo>
                  <a:cubicBezTo>
                    <a:pt x="109" y="167"/>
                    <a:pt x="125" y="163"/>
                    <a:pt x="138" y="157"/>
                  </a:cubicBezTo>
                  <a:cubicBezTo>
                    <a:pt x="151" y="150"/>
                    <a:pt x="161" y="140"/>
                    <a:pt x="167" y="128"/>
                  </a:cubicBezTo>
                  <a:cubicBezTo>
                    <a:pt x="149" y="128"/>
                    <a:pt x="149" y="128"/>
                    <a:pt x="149" y="128"/>
                  </a:cubicBezTo>
                  <a:cubicBezTo>
                    <a:pt x="137" y="143"/>
                    <a:pt x="117" y="151"/>
                    <a:pt x="89" y="1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1"/>
            <p:cNvSpPr>
              <a:spLocks noEditPoints="1"/>
            </p:cNvSpPr>
            <p:nvPr/>
          </p:nvSpPr>
          <p:spPr bwMode="auto">
            <a:xfrm>
              <a:off x="109327373" y="109796255"/>
              <a:ext cx="1235017" cy="460324"/>
            </a:xfrm>
            <a:custGeom>
              <a:avLst/>
              <a:gdLst>
                <a:gd name="T0" fmla="*/ 306 w 330"/>
                <a:gd name="T1" fmla="*/ 0 h 123"/>
                <a:gd name="T2" fmla="*/ 289 w 330"/>
                <a:gd name="T3" fmla="*/ 121 h 123"/>
                <a:gd name="T4" fmla="*/ 313 w 330"/>
                <a:gd name="T5" fmla="*/ 121 h 123"/>
                <a:gd name="T6" fmla="*/ 330 w 330"/>
                <a:gd name="T7" fmla="*/ 0 h 123"/>
                <a:gd name="T8" fmla="*/ 306 w 330"/>
                <a:gd name="T9" fmla="*/ 0 h 123"/>
                <a:gd name="T10" fmla="*/ 260 w 330"/>
                <a:gd name="T11" fmla="*/ 0 h 123"/>
                <a:gd name="T12" fmla="*/ 243 w 330"/>
                <a:gd name="T13" fmla="*/ 121 h 123"/>
                <a:gd name="T14" fmla="*/ 267 w 330"/>
                <a:gd name="T15" fmla="*/ 121 h 123"/>
                <a:gd name="T16" fmla="*/ 284 w 330"/>
                <a:gd name="T17" fmla="*/ 0 h 123"/>
                <a:gd name="T18" fmla="*/ 260 w 330"/>
                <a:gd name="T19" fmla="*/ 0 h 123"/>
                <a:gd name="T20" fmla="*/ 196 w 330"/>
                <a:gd name="T21" fmla="*/ 56 h 123"/>
                <a:gd name="T22" fmla="*/ 205 w 330"/>
                <a:gd name="T23" fmla="*/ 59 h 123"/>
                <a:gd name="T24" fmla="*/ 208 w 330"/>
                <a:gd name="T25" fmla="*/ 68 h 123"/>
                <a:gd name="T26" fmla="*/ 208 w 330"/>
                <a:gd name="T27" fmla="*/ 71 h 123"/>
                <a:gd name="T28" fmla="*/ 179 w 330"/>
                <a:gd name="T29" fmla="*/ 71 h 123"/>
                <a:gd name="T30" fmla="*/ 196 w 330"/>
                <a:gd name="T31" fmla="*/ 56 h 123"/>
                <a:gd name="T32" fmla="*/ 231 w 330"/>
                <a:gd name="T33" fmla="*/ 73 h 123"/>
                <a:gd name="T34" fmla="*/ 222 w 330"/>
                <a:gd name="T35" fmla="*/ 49 h 123"/>
                <a:gd name="T36" fmla="*/ 197 w 330"/>
                <a:gd name="T37" fmla="*/ 39 h 123"/>
                <a:gd name="T38" fmla="*/ 166 w 330"/>
                <a:gd name="T39" fmla="*/ 52 h 123"/>
                <a:gd name="T40" fmla="*/ 153 w 330"/>
                <a:gd name="T41" fmla="*/ 84 h 123"/>
                <a:gd name="T42" fmla="*/ 164 w 330"/>
                <a:gd name="T43" fmla="*/ 112 h 123"/>
                <a:gd name="T44" fmla="*/ 193 w 330"/>
                <a:gd name="T45" fmla="*/ 123 h 123"/>
                <a:gd name="T46" fmla="*/ 221 w 330"/>
                <a:gd name="T47" fmla="*/ 117 h 123"/>
                <a:gd name="T48" fmla="*/ 225 w 330"/>
                <a:gd name="T49" fmla="*/ 97 h 123"/>
                <a:gd name="T50" fmla="*/ 196 w 330"/>
                <a:gd name="T51" fmla="*/ 105 h 123"/>
                <a:gd name="T52" fmla="*/ 181 w 330"/>
                <a:gd name="T53" fmla="*/ 100 h 123"/>
                <a:gd name="T54" fmla="*/ 177 w 330"/>
                <a:gd name="T55" fmla="*/ 84 h 123"/>
                <a:gd name="T56" fmla="*/ 230 w 330"/>
                <a:gd name="T57" fmla="*/ 84 h 123"/>
                <a:gd name="T58" fmla="*/ 231 w 330"/>
                <a:gd name="T59" fmla="*/ 73 h 123"/>
                <a:gd name="T60" fmla="*/ 140 w 330"/>
                <a:gd name="T61" fmla="*/ 0 h 123"/>
                <a:gd name="T62" fmla="*/ 107 w 330"/>
                <a:gd name="T63" fmla="*/ 71 h 123"/>
                <a:gd name="T64" fmla="*/ 89 w 330"/>
                <a:gd name="T65" fmla="*/ 0 h 123"/>
                <a:gd name="T66" fmla="*/ 77 w 330"/>
                <a:gd name="T67" fmla="*/ 0 h 123"/>
                <a:gd name="T68" fmla="*/ 38 w 330"/>
                <a:gd name="T69" fmla="*/ 71 h 123"/>
                <a:gd name="T70" fmla="*/ 25 w 330"/>
                <a:gd name="T71" fmla="*/ 0 h 123"/>
                <a:gd name="T72" fmla="*/ 0 w 330"/>
                <a:gd name="T73" fmla="*/ 0 h 123"/>
                <a:gd name="T74" fmla="*/ 25 w 330"/>
                <a:gd name="T75" fmla="*/ 123 h 123"/>
                <a:gd name="T76" fmla="*/ 36 w 330"/>
                <a:gd name="T77" fmla="*/ 123 h 123"/>
                <a:gd name="T78" fmla="*/ 77 w 330"/>
                <a:gd name="T79" fmla="*/ 48 h 123"/>
                <a:gd name="T80" fmla="*/ 96 w 330"/>
                <a:gd name="T81" fmla="*/ 123 h 123"/>
                <a:gd name="T82" fmla="*/ 107 w 330"/>
                <a:gd name="T83" fmla="*/ 123 h 123"/>
                <a:gd name="T84" fmla="*/ 166 w 330"/>
                <a:gd name="T85" fmla="*/ 0 h 123"/>
                <a:gd name="T86" fmla="*/ 140 w 330"/>
                <a:gd name="T8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0" h="123">
                  <a:moveTo>
                    <a:pt x="306" y="0"/>
                  </a:moveTo>
                  <a:cubicBezTo>
                    <a:pt x="289" y="121"/>
                    <a:pt x="289" y="121"/>
                    <a:pt x="289" y="121"/>
                  </a:cubicBezTo>
                  <a:cubicBezTo>
                    <a:pt x="313" y="121"/>
                    <a:pt x="313" y="121"/>
                    <a:pt x="313" y="121"/>
                  </a:cubicBezTo>
                  <a:cubicBezTo>
                    <a:pt x="330" y="0"/>
                    <a:pt x="330" y="0"/>
                    <a:pt x="330" y="0"/>
                  </a:cubicBezTo>
                  <a:lnTo>
                    <a:pt x="306" y="0"/>
                  </a:lnTo>
                  <a:close/>
                  <a:moveTo>
                    <a:pt x="260" y="0"/>
                  </a:moveTo>
                  <a:cubicBezTo>
                    <a:pt x="243" y="121"/>
                    <a:pt x="243" y="121"/>
                    <a:pt x="243" y="121"/>
                  </a:cubicBezTo>
                  <a:cubicBezTo>
                    <a:pt x="267" y="121"/>
                    <a:pt x="267" y="121"/>
                    <a:pt x="267" y="121"/>
                  </a:cubicBezTo>
                  <a:cubicBezTo>
                    <a:pt x="284" y="0"/>
                    <a:pt x="284" y="0"/>
                    <a:pt x="284" y="0"/>
                  </a:cubicBezTo>
                  <a:lnTo>
                    <a:pt x="260" y="0"/>
                  </a:lnTo>
                  <a:close/>
                  <a:moveTo>
                    <a:pt x="196" y="56"/>
                  </a:moveTo>
                  <a:cubicBezTo>
                    <a:pt x="200" y="56"/>
                    <a:pt x="203" y="57"/>
                    <a:pt x="205" y="59"/>
                  </a:cubicBezTo>
                  <a:cubicBezTo>
                    <a:pt x="207" y="61"/>
                    <a:pt x="208" y="64"/>
                    <a:pt x="208" y="68"/>
                  </a:cubicBezTo>
                  <a:cubicBezTo>
                    <a:pt x="208" y="69"/>
                    <a:pt x="208" y="70"/>
                    <a:pt x="208" y="71"/>
                  </a:cubicBezTo>
                  <a:cubicBezTo>
                    <a:pt x="179" y="71"/>
                    <a:pt x="179" y="71"/>
                    <a:pt x="179" y="71"/>
                  </a:cubicBezTo>
                  <a:cubicBezTo>
                    <a:pt x="183" y="61"/>
                    <a:pt x="188" y="56"/>
                    <a:pt x="196" y="56"/>
                  </a:cubicBezTo>
                  <a:moveTo>
                    <a:pt x="231" y="73"/>
                  </a:moveTo>
                  <a:cubicBezTo>
                    <a:pt x="231" y="63"/>
                    <a:pt x="228" y="55"/>
                    <a:pt x="222" y="49"/>
                  </a:cubicBezTo>
                  <a:cubicBezTo>
                    <a:pt x="215" y="42"/>
                    <a:pt x="207" y="39"/>
                    <a:pt x="197" y="39"/>
                  </a:cubicBezTo>
                  <a:cubicBezTo>
                    <a:pt x="185" y="39"/>
                    <a:pt x="174" y="44"/>
                    <a:pt x="166" y="52"/>
                  </a:cubicBezTo>
                  <a:cubicBezTo>
                    <a:pt x="157" y="61"/>
                    <a:pt x="153" y="71"/>
                    <a:pt x="153" y="84"/>
                  </a:cubicBezTo>
                  <a:cubicBezTo>
                    <a:pt x="153" y="96"/>
                    <a:pt x="157" y="105"/>
                    <a:pt x="164" y="112"/>
                  </a:cubicBezTo>
                  <a:cubicBezTo>
                    <a:pt x="171" y="119"/>
                    <a:pt x="181" y="123"/>
                    <a:pt x="193" y="123"/>
                  </a:cubicBezTo>
                  <a:cubicBezTo>
                    <a:pt x="201" y="123"/>
                    <a:pt x="211" y="121"/>
                    <a:pt x="221" y="117"/>
                  </a:cubicBezTo>
                  <a:cubicBezTo>
                    <a:pt x="225" y="97"/>
                    <a:pt x="225" y="97"/>
                    <a:pt x="225" y="97"/>
                  </a:cubicBezTo>
                  <a:cubicBezTo>
                    <a:pt x="212" y="102"/>
                    <a:pt x="202" y="105"/>
                    <a:pt x="196" y="105"/>
                  </a:cubicBezTo>
                  <a:cubicBezTo>
                    <a:pt x="190" y="105"/>
                    <a:pt x="185" y="103"/>
                    <a:pt x="181" y="100"/>
                  </a:cubicBezTo>
                  <a:cubicBezTo>
                    <a:pt x="178" y="96"/>
                    <a:pt x="177" y="91"/>
                    <a:pt x="177" y="84"/>
                  </a:cubicBezTo>
                  <a:cubicBezTo>
                    <a:pt x="230" y="84"/>
                    <a:pt x="230" y="84"/>
                    <a:pt x="230" y="84"/>
                  </a:cubicBezTo>
                  <a:cubicBezTo>
                    <a:pt x="231" y="81"/>
                    <a:pt x="231" y="77"/>
                    <a:pt x="231" y="73"/>
                  </a:cubicBezTo>
                  <a:moveTo>
                    <a:pt x="140" y="0"/>
                  </a:moveTo>
                  <a:cubicBezTo>
                    <a:pt x="107" y="71"/>
                    <a:pt x="107" y="71"/>
                    <a:pt x="107" y="71"/>
                  </a:cubicBezTo>
                  <a:cubicBezTo>
                    <a:pt x="89" y="0"/>
                    <a:pt x="89" y="0"/>
                    <a:pt x="89" y="0"/>
                  </a:cubicBezTo>
                  <a:cubicBezTo>
                    <a:pt x="77" y="0"/>
                    <a:pt x="77" y="0"/>
                    <a:pt x="77" y="0"/>
                  </a:cubicBezTo>
                  <a:cubicBezTo>
                    <a:pt x="38" y="71"/>
                    <a:pt x="38" y="71"/>
                    <a:pt x="38" y="71"/>
                  </a:cubicBezTo>
                  <a:cubicBezTo>
                    <a:pt x="25" y="0"/>
                    <a:pt x="25" y="0"/>
                    <a:pt x="25" y="0"/>
                  </a:cubicBezTo>
                  <a:cubicBezTo>
                    <a:pt x="0" y="0"/>
                    <a:pt x="0" y="0"/>
                    <a:pt x="0" y="0"/>
                  </a:cubicBezTo>
                  <a:cubicBezTo>
                    <a:pt x="25" y="123"/>
                    <a:pt x="25" y="123"/>
                    <a:pt x="25" y="123"/>
                  </a:cubicBezTo>
                  <a:cubicBezTo>
                    <a:pt x="36" y="123"/>
                    <a:pt x="36" y="123"/>
                    <a:pt x="36" y="123"/>
                  </a:cubicBezTo>
                  <a:cubicBezTo>
                    <a:pt x="77" y="48"/>
                    <a:pt x="77" y="48"/>
                    <a:pt x="77" y="48"/>
                  </a:cubicBezTo>
                  <a:cubicBezTo>
                    <a:pt x="96" y="123"/>
                    <a:pt x="96" y="123"/>
                    <a:pt x="96" y="123"/>
                  </a:cubicBezTo>
                  <a:cubicBezTo>
                    <a:pt x="107" y="123"/>
                    <a:pt x="107" y="123"/>
                    <a:pt x="107" y="123"/>
                  </a:cubicBezTo>
                  <a:cubicBezTo>
                    <a:pt x="166" y="0"/>
                    <a:pt x="166" y="0"/>
                    <a:pt x="166" y="0"/>
                  </a:cubicBezTo>
                  <a:lnTo>
                    <a:pt x="1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2"/>
            <p:cNvSpPr>
              <a:spLocks noEditPoints="1"/>
            </p:cNvSpPr>
            <p:nvPr/>
          </p:nvSpPr>
          <p:spPr bwMode="auto">
            <a:xfrm>
              <a:off x="108107326" y="109792513"/>
              <a:ext cx="1036665" cy="591310"/>
            </a:xfrm>
            <a:custGeom>
              <a:avLst/>
              <a:gdLst>
                <a:gd name="T0" fmla="*/ 242 w 277"/>
                <a:gd name="T1" fmla="*/ 57 h 158"/>
                <a:gd name="T2" fmla="*/ 251 w 277"/>
                <a:gd name="T3" fmla="*/ 60 h 158"/>
                <a:gd name="T4" fmla="*/ 254 w 277"/>
                <a:gd name="T5" fmla="*/ 69 h 158"/>
                <a:gd name="T6" fmla="*/ 254 w 277"/>
                <a:gd name="T7" fmla="*/ 72 h 158"/>
                <a:gd name="T8" fmla="*/ 226 w 277"/>
                <a:gd name="T9" fmla="*/ 72 h 158"/>
                <a:gd name="T10" fmla="*/ 242 w 277"/>
                <a:gd name="T11" fmla="*/ 57 h 158"/>
                <a:gd name="T12" fmla="*/ 277 w 277"/>
                <a:gd name="T13" fmla="*/ 74 h 158"/>
                <a:gd name="T14" fmla="*/ 268 w 277"/>
                <a:gd name="T15" fmla="*/ 50 h 158"/>
                <a:gd name="T16" fmla="*/ 243 w 277"/>
                <a:gd name="T17" fmla="*/ 40 h 158"/>
                <a:gd name="T18" fmla="*/ 212 w 277"/>
                <a:gd name="T19" fmla="*/ 53 h 158"/>
                <a:gd name="T20" fmla="*/ 199 w 277"/>
                <a:gd name="T21" fmla="*/ 85 h 158"/>
                <a:gd name="T22" fmla="*/ 210 w 277"/>
                <a:gd name="T23" fmla="*/ 113 h 158"/>
                <a:gd name="T24" fmla="*/ 239 w 277"/>
                <a:gd name="T25" fmla="*/ 124 h 158"/>
                <a:gd name="T26" fmla="*/ 267 w 277"/>
                <a:gd name="T27" fmla="*/ 118 h 158"/>
                <a:gd name="T28" fmla="*/ 271 w 277"/>
                <a:gd name="T29" fmla="*/ 98 h 158"/>
                <a:gd name="T30" fmla="*/ 242 w 277"/>
                <a:gd name="T31" fmla="*/ 106 h 158"/>
                <a:gd name="T32" fmla="*/ 228 w 277"/>
                <a:gd name="T33" fmla="*/ 101 h 158"/>
                <a:gd name="T34" fmla="*/ 223 w 277"/>
                <a:gd name="T35" fmla="*/ 85 h 158"/>
                <a:gd name="T36" fmla="*/ 276 w 277"/>
                <a:gd name="T37" fmla="*/ 85 h 158"/>
                <a:gd name="T38" fmla="*/ 277 w 277"/>
                <a:gd name="T39" fmla="*/ 74 h 158"/>
                <a:gd name="T40" fmla="*/ 195 w 277"/>
                <a:gd name="T41" fmla="*/ 0 h 158"/>
                <a:gd name="T42" fmla="*/ 170 w 277"/>
                <a:gd name="T43" fmla="*/ 10 h 158"/>
                <a:gd name="T44" fmla="*/ 157 w 277"/>
                <a:gd name="T45" fmla="*/ 42 h 158"/>
                <a:gd name="T46" fmla="*/ 141 w 277"/>
                <a:gd name="T47" fmla="*/ 42 h 158"/>
                <a:gd name="T48" fmla="*/ 138 w 277"/>
                <a:gd name="T49" fmla="*/ 59 h 158"/>
                <a:gd name="T50" fmla="*/ 154 w 277"/>
                <a:gd name="T51" fmla="*/ 59 h 158"/>
                <a:gd name="T52" fmla="*/ 141 w 277"/>
                <a:gd name="T53" fmla="*/ 158 h 158"/>
                <a:gd name="T54" fmla="*/ 165 w 277"/>
                <a:gd name="T55" fmla="*/ 158 h 158"/>
                <a:gd name="T56" fmla="*/ 178 w 277"/>
                <a:gd name="T57" fmla="*/ 59 h 158"/>
                <a:gd name="T58" fmla="*/ 194 w 277"/>
                <a:gd name="T59" fmla="*/ 59 h 158"/>
                <a:gd name="T60" fmla="*/ 197 w 277"/>
                <a:gd name="T61" fmla="*/ 42 h 158"/>
                <a:gd name="T62" fmla="*/ 181 w 277"/>
                <a:gd name="T63" fmla="*/ 42 h 158"/>
                <a:gd name="T64" fmla="*/ 199 w 277"/>
                <a:gd name="T65" fmla="*/ 19 h 158"/>
                <a:gd name="T66" fmla="*/ 212 w 277"/>
                <a:gd name="T67" fmla="*/ 23 h 158"/>
                <a:gd name="T68" fmla="*/ 215 w 277"/>
                <a:gd name="T69" fmla="*/ 4 h 158"/>
                <a:gd name="T70" fmla="*/ 195 w 277"/>
                <a:gd name="T71" fmla="*/ 0 h 158"/>
                <a:gd name="T72" fmla="*/ 104 w 277"/>
                <a:gd name="T73" fmla="*/ 42 h 158"/>
                <a:gd name="T74" fmla="*/ 93 w 277"/>
                <a:gd name="T75" fmla="*/ 122 h 158"/>
                <a:gd name="T76" fmla="*/ 117 w 277"/>
                <a:gd name="T77" fmla="*/ 122 h 158"/>
                <a:gd name="T78" fmla="*/ 128 w 277"/>
                <a:gd name="T79" fmla="*/ 42 h 158"/>
                <a:gd name="T80" fmla="*/ 104 w 277"/>
                <a:gd name="T81" fmla="*/ 42 h 158"/>
                <a:gd name="T82" fmla="*/ 110 w 277"/>
                <a:gd name="T83" fmla="*/ 28 h 158"/>
                <a:gd name="T84" fmla="*/ 119 w 277"/>
                <a:gd name="T85" fmla="*/ 32 h 158"/>
                <a:gd name="T86" fmla="*/ 128 w 277"/>
                <a:gd name="T87" fmla="*/ 28 h 158"/>
                <a:gd name="T88" fmla="*/ 131 w 277"/>
                <a:gd name="T89" fmla="*/ 19 h 158"/>
                <a:gd name="T90" fmla="*/ 128 w 277"/>
                <a:gd name="T91" fmla="*/ 10 h 158"/>
                <a:gd name="T92" fmla="*/ 119 w 277"/>
                <a:gd name="T93" fmla="*/ 7 h 158"/>
                <a:gd name="T94" fmla="*/ 110 w 277"/>
                <a:gd name="T95" fmla="*/ 10 h 158"/>
                <a:gd name="T96" fmla="*/ 106 w 277"/>
                <a:gd name="T97" fmla="*/ 19 h 158"/>
                <a:gd name="T98" fmla="*/ 110 w 277"/>
                <a:gd name="T99" fmla="*/ 28 h 158"/>
                <a:gd name="T100" fmla="*/ 17 w 277"/>
                <a:gd name="T101" fmla="*/ 1 h 158"/>
                <a:gd name="T102" fmla="*/ 0 w 277"/>
                <a:gd name="T103" fmla="*/ 122 h 158"/>
                <a:gd name="T104" fmla="*/ 81 w 277"/>
                <a:gd name="T105" fmla="*/ 122 h 158"/>
                <a:gd name="T106" fmla="*/ 84 w 277"/>
                <a:gd name="T107" fmla="*/ 102 h 158"/>
                <a:gd name="T108" fmla="*/ 29 w 277"/>
                <a:gd name="T109" fmla="*/ 102 h 158"/>
                <a:gd name="T110" fmla="*/ 43 w 277"/>
                <a:gd name="T111" fmla="*/ 1 h 158"/>
                <a:gd name="T112" fmla="*/ 17 w 277"/>
                <a:gd name="T113" fmla="*/ 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7" h="158">
                  <a:moveTo>
                    <a:pt x="242" y="57"/>
                  </a:moveTo>
                  <a:cubicBezTo>
                    <a:pt x="246" y="57"/>
                    <a:pt x="249" y="58"/>
                    <a:pt x="251" y="60"/>
                  </a:cubicBezTo>
                  <a:cubicBezTo>
                    <a:pt x="253" y="62"/>
                    <a:pt x="254" y="65"/>
                    <a:pt x="254" y="69"/>
                  </a:cubicBezTo>
                  <a:cubicBezTo>
                    <a:pt x="254" y="70"/>
                    <a:pt x="254" y="71"/>
                    <a:pt x="254" y="72"/>
                  </a:cubicBezTo>
                  <a:cubicBezTo>
                    <a:pt x="226" y="72"/>
                    <a:pt x="226" y="72"/>
                    <a:pt x="226" y="72"/>
                  </a:cubicBezTo>
                  <a:cubicBezTo>
                    <a:pt x="229" y="62"/>
                    <a:pt x="234" y="57"/>
                    <a:pt x="242" y="57"/>
                  </a:cubicBezTo>
                  <a:moveTo>
                    <a:pt x="277" y="74"/>
                  </a:moveTo>
                  <a:cubicBezTo>
                    <a:pt x="277" y="64"/>
                    <a:pt x="274" y="56"/>
                    <a:pt x="268" y="50"/>
                  </a:cubicBezTo>
                  <a:cubicBezTo>
                    <a:pt x="262" y="43"/>
                    <a:pt x="253" y="40"/>
                    <a:pt x="243" y="40"/>
                  </a:cubicBezTo>
                  <a:cubicBezTo>
                    <a:pt x="231" y="40"/>
                    <a:pt x="220" y="45"/>
                    <a:pt x="212" y="53"/>
                  </a:cubicBezTo>
                  <a:cubicBezTo>
                    <a:pt x="203" y="62"/>
                    <a:pt x="199" y="72"/>
                    <a:pt x="199" y="85"/>
                  </a:cubicBezTo>
                  <a:cubicBezTo>
                    <a:pt x="199" y="97"/>
                    <a:pt x="203" y="106"/>
                    <a:pt x="210" y="113"/>
                  </a:cubicBezTo>
                  <a:cubicBezTo>
                    <a:pt x="217" y="120"/>
                    <a:pt x="227" y="124"/>
                    <a:pt x="239" y="124"/>
                  </a:cubicBezTo>
                  <a:cubicBezTo>
                    <a:pt x="247" y="124"/>
                    <a:pt x="257" y="122"/>
                    <a:pt x="267" y="118"/>
                  </a:cubicBezTo>
                  <a:cubicBezTo>
                    <a:pt x="271" y="98"/>
                    <a:pt x="271" y="98"/>
                    <a:pt x="271" y="98"/>
                  </a:cubicBezTo>
                  <a:cubicBezTo>
                    <a:pt x="258" y="103"/>
                    <a:pt x="248" y="106"/>
                    <a:pt x="242" y="106"/>
                  </a:cubicBezTo>
                  <a:cubicBezTo>
                    <a:pt x="236" y="106"/>
                    <a:pt x="231" y="104"/>
                    <a:pt x="228" y="101"/>
                  </a:cubicBezTo>
                  <a:cubicBezTo>
                    <a:pt x="224" y="97"/>
                    <a:pt x="223" y="92"/>
                    <a:pt x="223" y="85"/>
                  </a:cubicBezTo>
                  <a:cubicBezTo>
                    <a:pt x="276" y="85"/>
                    <a:pt x="276" y="85"/>
                    <a:pt x="276" y="85"/>
                  </a:cubicBezTo>
                  <a:cubicBezTo>
                    <a:pt x="277" y="82"/>
                    <a:pt x="277" y="78"/>
                    <a:pt x="277" y="74"/>
                  </a:cubicBezTo>
                  <a:moveTo>
                    <a:pt x="195" y="0"/>
                  </a:moveTo>
                  <a:cubicBezTo>
                    <a:pt x="185" y="0"/>
                    <a:pt x="176" y="3"/>
                    <a:pt x="170" y="10"/>
                  </a:cubicBezTo>
                  <a:cubicBezTo>
                    <a:pt x="163" y="17"/>
                    <a:pt x="159" y="28"/>
                    <a:pt x="157" y="42"/>
                  </a:cubicBezTo>
                  <a:cubicBezTo>
                    <a:pt x="141" y="42"/>
                    <a:pt x="141" y="42"/>
                    <a:pt x="141" y="42"/>
                  </a:cubicBezTo>
                  <a:cubicBezTo>
                    <a:pt x="138" y="59"/>
                    <a:pt x="138" y="59"/>
                    <a:pt x="138" y="59"/>
                  </a:cubicBezTo>
                  <a:cubicBezTo>
                    <a:pt x="154" y="59"/>
                    <a:pt x="154" y="59"/>
                    <a:pt x="154" y="59"/>
                  </a:cubicBezTo>
                  <a:cubicBezTo>
                    <a:pt x="141" y="158"/>
                    <a:pt x="141" y="158"/>
                    <a:pt x="141" y="158"/>
                  </a:cubicBezTo>
                  <a:cubicBezTo>
                    <a:pt x="165" y="158"/>
                    <a:pt x="165" y="158"/>
                    <a:pt x="165" y="158"/>
                  </a:cubicBezTo>
                  <a:cubicBezTo>
                    <a:pt x="178" y="59"/>
                    <a:pt x="178" y="59"/>
                    <a:pt x="178" y="59"/>
                  </a:cubicBezTo>
                  <a:cubicBezTo>
                    <a:pt x="194" y="59"/>
                    <a:pt x="194" y="59"/>
                    <a:pt x="194" y="59"/>
                  </a:cubicBezTo>
                  <a:cubicBezTo>
                    <a:pt x="197" y="42"/>
                    <a:pt x="197" y="42"/>
                    <a:pt x="197" y="42"/>
                  </a:cubicBezTo>
                  <a:cubicBezTo>
                    <a:pt x="181" y="42"/>
                    <a:pt x="181" y="42"/>
                    <a:pt x="181" y="42"/>
                  </a:cubicBezTo>
                  <a:cubicBezTo>
                    <a:pt x="182" y="27"/>
                    <a:pt x="188" y="19"/>
                    <a:pt x="199" y="19"/>
                  </a:cubicBezTo>
                  <a:cubicBezTo>
                    <a:pt x="202" y="19"/>
                    <a:pt x="207" y="20"/>
                    <a:pt x="212" y="23"/>
                  </a:cubicBezTo>
                  <a:cubicBezTo>
                    <a:pt x="215" y="4"/>
                    <a:pt x="215" y="4"/>
                    <a:pt x="215" y="4"/>
                  </a:cubicBezTo>
                  <a:cubicBezTo>
                    <a:pt x="208" y="1"/>
                    <a:pt x="201" y="0"/>
                    <a:pt x="195" y="0"/>
                  </a:cubicBezTo>
                  <a:moveTo>
                    <a:pt x="104" y="42"/>
                  </a:moveTo>
                  <a:cubicBezTo>
                    <a:pt x="93" y="122"/>
                    <a:pt x="93" y="122"/>
                    <a:pt x="93" y="122"/>
                  </a:cubicBezTo>
                  <a:cubicBezTo>
                    <a:pt x="117" y="122"/>
                    <a:pt x="117" y="122"/>
                    <a:pt x="117" y="122"/>
                  </a:cubicBezTo>
                  <a:cubicBezTo>
                    <a:pt x="128" y="42"/>
                    <a:pt x="128" y="42"/>
                    <a:pt x="128" y="42"/>
                  </a:cubicBezTo>
                  <a:lnTo>
                    <a:pt x="104" y="42"/>
                  </a:lnTo>
                  <a:close/>
                  <a:moveTo>
                    <a:pt x="110" y="28"/>
                  </a:moveTo>
                  <a:cubicBezTo>
                    <a:pt x="112" y="31"/>
                    <a:pt x="115" y="32"/>
                    <a:pt x="119" y="32"/>
                  </a:cubicBezTo>
                  <a:cubicBezTo>
                    <a:pt x="122" y="32"/>
                    <a:pt x="125" y="31"/>
                    <a:pt x="128" y="28"/>
                  </a:cubicBezTo>
                  <a:cubicBezTo>
                    <a:pt x="130" y="26"/>
                    <a:pt x="131" y="23"/>
                    <a:pt x="131" y="19"/>
                  </a:cubicBezTo>
                  <a:cubicBezTo>
                    <a:pt x="131" y="16"/>
                    <a:pt x="130" y="13"/>
                    <a:pt x="128" y="10"/>
                  </a:cubicBezTo>
                  <a:cubicBezTo>
                    <a:pt x="125" y="8"/>
                    <a:pt x="122" y="7"/>
                    <a:pt x="119" y="7"/>
                  </a:cubicBezTo>
                  <a:cubicBezTo>
                    <a:pt x="115" y="7"/>
                    <a:pt x="112" y="8"/>
                    <a:pt x="110" y="10"/>
                  </a:cubicBezTo>
                  <a:cubicBezTo>
                    <a:pt x="108" y="13"/>
                    <a:pt x="106" y="16"/>
                    <a:pt x="106" y="19"/>
                  </a:cubicBezTo>
                  <a:cubicBezTo>
                    <a:pt x="106" y="23"/>
                    <a:pt x="108" y="26"/>
                    <a:pt x="110" y="28"/>
                  </a:cubicBezTo>
                  <a:moveTo>
                    <a:pt x="17" y="1"/>
                  </a:moveTo>
                  <a:cubicBezTo>
                    <a:pt x="0" y="122"/>
                    <a:pt x="0" y="122"/>
                    <a:pt x="0" y="122"/>
                  </a:cubicBezTo>
                  <a:cubicBezTo>
                    <a:pt x="81" y="122"/>
                    <a:pt x="81" y="122"/>
                    <a:pt x="81" y="122"/>
                  </a:cubicBezTo>
                  <a:cubicBezTo>
                    <a:pt x="84" y="102"/>
                    <a:pt x="84" y="102"/>
                    <a:pt x="84" y="102"/>
                  </a:cubicBezTo>
                  <a:cubicBezTo>
                    <a:pt x="29" y="102"/>
                    <a:pt x="29" y="102"/>
                    <a:pt x="29" y="102"/>
                  </a:cubicBezTo>
                  <a:cubicBezTo>
                    <a:pt x="43" y="1"/>
                    <a:pt x="43" y="1"/>
                    <a:pt x="43" y="1"/>
                  </a:cubicBezTo>
                  <a:lnTo>
                    <a:pt x="1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3"/>
            <p:cNvSpPr>
              <a:spLocks noEditPoints="1"/>
            </p:cNvSpPr>
            <p:nvPr/>
          </p:nvSpPr>
          <p:spPr bwMode="auto">
            <a:xfrm>
              <a:off x="106760034" y="109796255"/>
              <a:ext cx="1115258" cy="460324"/>
            </a:xfrm>
            <a:custGeom>
              <a:avLst/>
              <a:gdLst>
                <a:gd name="T0" fmla="*/ 263 w 298"/>
                <a:gd name="T1" fmla="*/ 56 h 123"/>
                <a:gd name="T2" fmla="*/ 271 w 298"/>
                <a:gd name="T3" fmla="*/ 59 h 123"/>
                <a:gd name="T4" fmla="*/ 274 w 298"/>
                <a:gd name="T5" fmla="*/ 68 h 123"/>
                <a:gd name="T6" fmla="*/ 274 w 298"/>
                <a:gd name="T7" fmla="*/ 71 h 123"/>
                <a:gd name="T8" fmla="*/ 246 w 298"/>
                <a:gd name="T9" fmla="*/ 71 h 123"/>
                <a:gd name="T10" fmla="*/ 263 w 298"/>
                <a:gd name="T11" fmla="*/ 56 h 123"/>
                <a:gd name="T12" fmla="*/ 298 w 298"/>
                <a:gd name="T13" fmla="*/ 73 h 123"/>
                <a:gd name="T14" fmla="*/ 288 w 298"/>
                <a:gd name="T15" fmla="*/ 49 h 123"/>
                <a:gd name="T16" fmla="*/ 263 w 298"/>
                <a:gd name="T17" fmla="*/ 39 h 123"/>
                <a:gd name="T18" fmla="*/ 232 w 298"/>
                <a:gd name="T19" fmla="*/ 52 h 123"/>
                <a:gd name="T20" fmla="*/ 220 w 298"/>
                <a:gd name="T21" fmla="*/ 84 h 123"/>
                <a:gd name="T22" fmla="*/ 230 w 298"/>
                <a:gd name="T23" fmla="*/ 112 h 123"/>
                <a:gd name="T24" fmla="*/ 260 w 298"/>
                <a:gd name="T25" fmla="*/ 123 h 123"/>
                <a:gd name="T26" fmla="*/ 288 w 298"/>
                <a:gd name="T27" fmla="*/ 117 h 123"/>
                <a:gd name="T28" fmla="*/ 292 w 298"/>
                <a:gd name="T29" fmla="*/ 97 h 123"/>
                <a:gd name="T30" fmla="*/ 262 w 298"/>
                <a:gd name="T31" fmla="*/ 105 h 123"/>
                <a:gd name="T32" fmla="*/ 248 w 298"/>
                <a:gd name="T33" fmla="*/ 100 h 123"/>
                <a:gd name="T34" fmla="*/ 244 w 298"/>
                <a:gd name="T35" fmla="*/ 84 h 123"/>
                <a:gd name="T36" fmla="*/ 296 w 298"/>
                <a:gd name="T37" fmla="*/ 84 h 123"/>
                <a:gd name="T38" fmla="*/ 298 w 298"/>
                <a:gd name="T39" fmla="*/ 73 h 123"/>
                <a:gd name="T40" fmla="*/ 194 w 298"/>
                <a:gd name="T41" fmla="*/ 41 h 123"/>
                <a:gd name="T42" fmla="*/ 172 w 298"/>
                <a:gd name="T43" fmla="*/ 85 h 123"/>
                <a:gd name="T44" fmla="*/ 162 w 298"/>
                <a:gd name="T45" fmla="*/ 41 h 123"/>
                <a:gd name="T46" fmla="*/ 138 w 298"/>
                <a:gd name="T47" fmla="*/ 41 h 123"/>
                <a:gd name="T48" fmla="*/ 159 w 298"/>
                <a:gd name="T49" fmla="*/ 123 h 123"/>
                <a:gd name="T50" fmla="*/ 176 w 298"/>
                <a:gd name="T51" fmla="*/ 123 h 123"/>
                <a:gd name="T52" fmla="*/ 219 w 298"/>
                <a:gd name="T53" fmla="*/ 41 h 123"/>
                <a:gd name="T54" fmla="*/ 194 w 298"/>
                <a:gd name="T55" fmla="*/ 41 h 123"/>
                <a:gd name="T56" fmla="*/ 104 w 298"/>
                <a:gd name="T57" fmla="*/ 41 h 123"/>
                <a:gd name="T58" fmla="*/ 93 w 298"/>
                <a:gd name="T59" fmla="*/ 121 h 123"/>
                <a:gd name="T60" fmla="*/ 117 w 298"/>
                <a:gd name="T61" fmla="*/ 121 h 123"/>
                <a:gd name="T62" fmla="*/ 128 w 298"/>
                <a:gd name="T63" fmla="*/ 41 h 123"/>
                <a:gd name="T64" fmla="*/ 104 w 298"/>
                <a:gd name="T65" fmla="*/ 41 h 123"/>
                <a:gd name="T66" fmla="*/ 110 w 298"/>
                <a:gd name="T67" fmla="*/ 27 h 123"/>
                <a:gd name="T68" fmla="*/ 119 w 298"/>
                <a:gd name="T69" fmla="*/ 31 h 123"/>
                <a:gd name="T70" fmla="*/ 128 w 298"/>
                <a:gd name="T71" fmla="*/ 27 h 123"/>
                <a:gd name="T72" fmla="*/ 131 w 298"/>
                <a:gd name="T73" fmla="*/ 18 h 123"/>
                <a:gd name="T74" fmla="*/ 128 w 298"/>
                <a:gd name="T75" fmla="*/ 9 h 123"/>
                <a:gd name="T76" fmla="*/ 119 w 298"/>
                <a:gd name="T77" fmla="*/ 6 h 123"/>
                <a:gd name="T78" fmla="*/ 110 w 298"/>
                <a:gd name="T79" fmla="*/ 9 h 123"/>
                <a:gd name="T80" fmla="*/ 106 w 298"/>
                <a:gd name="T81" fmla="*/ 18 h 123"/>
                <a:gd name="T82" fmla="*/ 110 w 298"/>
                <a:gd name="T83" fmla="*/ 27 h 123"/>
                <a:gd name="T84" fmla="*/ 17 w 298"/>
                <a:gd name="T85" fmla="*/ 0 h 123"/>
                <a:gd name="T86" fmla="*/ 0 w 298"/>
                <a:gd name="T87" fmla="*/ 121 h 123"/>
                <a:gd name="T88" fmla="*/ 81 w 298"/>
                <a:gd name="T89" fmla="*/ 121 h 123"/>
                <a:gd name="T90" fmla="*/ 84 w 298"/>
                <a:gd name="T91" fmla="*/ 101 h 123"/>
                <a:gd name="T92" fmla="*/ 29 w 298"/>
                <a:gd name="T93" fmla="*/ 101 h 123"/>
                <a:gd name="T94" fmla="*/ 43 w 298"/>
                <a:gd name="T95" fmla="*/ 0 h 123"/>
                <a:gd name="T96" fmla="*/ 17 w 298"/>
                <a:gd name="T9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8" h="123">
                  <a:moveTo>
                    <a:pt x="263" y="56"/>
                  </a:moveTo>
                  <a:cubicBezTo>
                    <a:pt x="266" y="56"/>
                    <a:pt x="269" y="57"/>
                    <a:pt x="271" y="59"/>
                  </a:cubicBezTo>
                  <a:cubicBezTo>
                    <a:pt x="273" y="61"/>
                    <a:pt x="274" y="64"/>
                    <a:pt x="274" y="68"/>
                  </a:cubicBezTo>
                  <a:cubicBezTo>
                    <a:pt x="274" y="69"/>
                    <a:pt x="274" y="70"/>
                    <a:pt x="274" y="71"/>
                  </a:cubicBezTo>
                  <a:cubicBezTo>
                    <a:pt x="246" y="71"/>
                    <a:pt x="246" y="71"/>
                    <a:pt x="246" y="71"/>
                  </a:cubicBezTo>
                  <a:cubicBezTo>
                    <a:pt x="249" y="61"/>
                    <a:pt x="255" y="56"/>
                    <a:pt x="263" y="56"/>
                  </a:cubicBezTo>
                  <a:moveTo>
                    <a:pt x="298" y="73"/>
                  </a:moveTo>
                  <a:cubicBezTo>
                    <a:pt x="298" y="63"/>
                    <a:pt x="295" y="55"/>
                    <a:pt x="288" y="49"/>
                  </a:cubicBezTo>
                  <a:cubicBezTo>
                    <a:pt x="282" y="42"/>
                    <a:pt x="274" y="39"/>
                    <a:pt x="263" y="39"/>
                  </a:cubicBezTo>
                  <a:cubicBezTo>
                    <a:pt x="251" y="39"/>
                    <a:pt x="241" y="44"/>
                    <a:pt x="232" y="52"/>
                  </a:cubicBezTo>
                  <a:cubicBezTo>
                    <a:pt x="224" y="61"/>
                    <a:pt x="220" y="71"/>
                    <a:pt x="220" y="84"/>
                  </a:cubicBezTo>
                  <a:cubicBezTo>
                    <a:pt x="220" y="96"/>
                    <a:pt x="223" y="105"/>
                    <a:pt x="230" y="112"/>
                  </a:cubicBezTo>
                  <a:cubicBezTo>
                    <a:pt x="238" y="119"/>
                    <a:pt x="247" y="123"/>
                    <a:pt x="260" y="123"/>
                  </a:cubicBezTo>
                  <a:cubicBezTo>
                    <a:pt x="268" y="123"/>
                    <a:pt x="277" y="121"/>
                    <a:pt x="288" y="117"/>
                  </a:cubicBezTo>
                  <a:cubicBezTo>
                    <a:pt x="292" y="97"/>
                    <a:pt x="292" y="97"/>
                    <a:pt x="292" y="97"/>
                  </a:cubicBezTo>
                  <a:cubicBezTo>
                    <a:pt x="279" y="102"/>
                    <a:pt x="269" y="105"/>
                    <a:pt x="262" y="105"/>
                  </a:cubicBezTo>
                  <a:cubicBezTo>
                    <a:pt x="256" y="105"/>
                    <a:pt x="251" y="103"/>
                    <a:pt x="248" y="100"/>
                  </a:cubicBezTo>
                  <a:cubicBezTo>
                    <a:pt x="245" y="96"/>
                    <a:pt x="243" y="91"/>
                    <a:pt x="244" y="84"/>
                  </a:cubicBezTo>
                  <a:cubicBezTo>
                    <a:pt x="296" y="84"/>
                    <a:pt x="296" y="84"/>
                    <a:pt x="296" y="84"/>
                  </a:cubicBezTo>
                  <a:cubicBezTo>
                    <a:pt x="297" y="81"/>
                    <a:pt x="298" y="77"/>
                    <a:pt x="298" y="73"/>
                  </a:cubicBezTo>
                  <a:moveTo>
                    <a:pt x="194" y="41"/>
                  </a:moveTo>
                  <a:cubicBezTo>
                    <a:pt x="172" y="85"/>
                    <a:pt x="172" y="85"/>
                    <a:pt x="172" y="85"/>
                  </a:cubicBezTo>
                  <a:cubicBezTo>
                    <a:pt x="162" y="41"/>
                    <a:pt x="162" y="41"/>
                    <a:pt x="162" y="41"/>
                  </a:cubicBezTo>
                  <a:cubicBezTo>
                    <a:pt x="138" y="41"/>
                    <a:pt x="138" y="41"/>
                    <a:pt x="138" y="41"/>
                  </a:cubicBezTo>
                  <a:cubicBezTo>
                    <a:pt x="159" y="123"/>
                    <a:pt x="159" y="123"/>
                    <a:pt x="159" y="123"/>
                  </a:cubicBezTo>
                  <a:cubicBezTo>
                    <a:pt x="176" y="123"/>
                    <a:pt x="176" y="123"/>
                    <a:pt x="176" y="123"/>
                  </a:cubicBezTo>
                  <a:cubicBezTo>
                    <a:pt x="219" y="41"/>
                    <a:pt x="219" y="41"/>
                    <a:pt x="219" y="41"/>
                  </a:cubicBezTo>
                  <a:lnTo>
                    <a:pt x="194" y="41"/>
                  </a:lnTo>
                  <a:close/>
                  <a:moveTo>
                    <a:pt x="104" y="41"/>
                  </a:moveTo>
                  <a:cubicBezTo>
                    <a:pt x="93" y="121"/>
                    <a:pt x="93" y="121"/>
                    <a:pt x="93" y="121"/>
                  </a:cubicBezTo>
                  <a:cubicBezTo>
                    <a:pt x="117" y="121"/>
                    <a:pt x="117" y="121"/>
                    <a:pt x="117" y="121"/>
                  </a:cubicBezTo>
                  <a:cubicBezTo>
                    <a:pt x="128" y="41"/>
                    <a:pt x="128" y="41"/>
                    <a:pt x="128" y="41"/>
                  </a:cubicBezTo>
                  <a:lnTo>
                    <a:pt x="104" y="41"/>
                  </a:lnTo>
                  <a:close/>
                  <a:moveTo>
                    <a:pt x="110" y="27"/>
                  </a:moveTo>
                  <a:cubicBezTo>
                    <a:pt x="112" y="30"/>
                    <a:pt x="115" y="31"/>
                    <a:pt x="119" y="31"/>
                  </a:cubicBezTo>
                  <a:cubicBezTo>
                    <a:pt x="122" y="31"/>
                    <a:pt x="125" y="30"/>
                    <a:pt x="128" y="27"/>
                  </a:cubicBezTo>
                  <a:cubicBezTo>
                    <a:pt x="130" y="25"/>
                    <a:pt x="131" y="22"/>
                    <a:pt x="131" y="18"/>
                  </a:cubicBezTo>
                  <a:cubicBezTo>
                    <a:pt x="131" y="15"/>
                    <a:pt x="130" y="12"/>
                    <a:pt x="128" y="9"/>
                  </a:cubicBezTo>
                  <a:cubicBezTo>
                    <a:pt x="125" y="7"/>
                    <a:pt x="122" y="6"/>
                    <a:pt x="119" y="6"/>
                  </a:cubicBezTo>
                  <a:cubicBezTo>
                    <a:pt x="115" y="6"/>
                    <a:pt x="112" y="7"/>
                    <a:pt x="110" y="9"/>
                  </a:cubicBezTo>
                  <a:cubicBezTo>
                    <a:pt x="108" y="12"/>
                    <a:pt x="106" y="15"/>
                    <a:pt x="106" y="18"/>
                  </a:cubicBezTo>
                  <a:cubicBezTo>
                    <a:pt x="106" y="22"/>
                    <a:pt x="108" y="25"/>
                    <a:pt x="110" y="27"/>
                  </a:cubicBezTo>
                  <a:moveTo>
                    <a:pt x="17" y="0"/>
                  </a:moveTo>
                  <a:cubicBezTo>
                    <a:pt x="0" y="121"/>
                    <a:pt x="0" y="121"/>
                    <a:pt x="0" y="121"/>
                  </a:cubicBezTo>
                  <a:cubicBezTo>
                    <a:pt x="81" y="121"/>
                    <a:pt x="81" y="121"/>
                    <a:pt x="81" y="121"/>
                  </a:cubicBezTo>
                  <a:cubicBezTo>
                    <a:pt x="84" y="101"/>
                    <a:pt x="84" y="101"/>
                    <a:pt x="84" y="101"/>
                  </a:cubicBezTo>
                  <a:cubicBezTo>
                    <a:pt x="29" y="101"/>
                    <a:pt x="29" y="101"/>
                    <a:pt x="29" y="101"/>
                  </a:cubicBezTo>
                  <a:cubicBezTo>
                    <a:pt x="43" y="0"/>
                    <a:pt x="43" y="0"/>
                    <a:pt x="43" y="0"/>
                  </a:cubicBez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6633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035DB-4EC2-4AFA-A190-BCEBCBC14343}" type="datetimeFigureOut">
              <a:rPr lang="en-AU" smtClean="0"/>
              <a:t>16/10/2018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D00507-1076-478A-8EA2-E78BFE1478B0}" type="slidenum">
              <a:rPr lang="en-AU" smtClean="0"/>
              <a:t>‹#›</a:t>
            </a:fld>
            <a:endParaRPr lang="en-AU"/>
          </a:p>
        </p:txBody>
      </p:sp>
    </p:spTree>
    <p:extLst>
      <p:ext uri="{BB962C8B-B14F-4D97-AF65-F5344CB8AC3E}">
        <p14:creationId xmlns:p14="http://schemas.microsoft.com/office/powerpoint/2010/main" val="1874777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1E035DB-4EC2-4AFA-A190-BCEBCBC14343}" type="datetimeFigureOut">
              <a:rPr lang="en-AU" smtClean="0"/>
              <a:t>16/10/2018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DD00507-1076-478A-8EA2-E78BFE1478B0}" type="slidenum">
              <a:rPr lang="en-AU" smtClean="0"/>
              <a:t>‹#›</a:t>
            </a:fld>
            <a:endParaRPr lang="en-AU"/>
          </a:p>
        </p:txBody>
      </p:sp>
    </p:spTree>
    <p:extLst>
      <p:ext uri="{BB962C8B-B14F-4D97-AF65-F5344CB8AC3E}">
        <p14:creationId xmlns:p14="http://schemas.microsoft.com/office/powerpoint/2010/main" val="1098492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1E035DB-4EC2-4AFA-A190-BCEBCBC14343}" type="datetimeFigureOut">
              <a:rPr lang="en-AU" smtClean="0"/>
              <a:t>16/10/2018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DD00507-1076-478A-8EA2-E78BFE1478B0}" type="slidenum">
              <a:rPr lang="en-AU" smtClean="0"/>
              <a:t>‹#›</a:t>
            </a:fld>
            <a:endParaRPr lang="en-AU"/>
          </a:p>
        </p:txBody>
      </p:sp>
    </p:spTree>
    <p:extLst>
      <p:ext uri="{BB962C8B-B14F-4D97-AF65-F5344CB8AC3E}">
        <p14:creationId xmlns:p14="http://schemas.microsoft.com/office/powerpoint/2010/main" val="280913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Date Placeholder 2"/>
          <p:cNvSpPr>
            <a:spLocks noGrp="1"/>
          </p:cNvSpPr>
          <p:nvPr>
            <p:ph type="dt" sz="half" idx="10"/>
          </p:nvPr>
        </p:nvSpPr>
        <p:spPr/>
        <p:txBody>
          <a:bodyPr/>
          <a:lstStyle/>
          <a:p>
            <a:fld id="{21E035DB-4EC2-4AFA-A190-BCEBCBC14343}" type="datetimeFigureOut">
              <a:rPr lang="en-AU" smtClean="0"/>
              <a:t>16/10/2018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DD00507-1076-478A-8EA2-E78BFE1478B0}" type="slidenum">
              <a:rPr lang="en-AU" smtClean="0"/>
              <a:t>‹#›</a:t>
            </a:fld>
            <a:endParaRPr lang="en-AU"/>
          </a:p>
        </p:txBody>
      </p:sp>
    </p:spTree>
    <p:extLst>
      <p:ext uri="{BB962C8B-B14F-4D97-AF65-F5344CB8AC3E}">
        <p14:creationId xmlns:p14="http://schemas.microsoft.com/office/powerpoint/2010/main" val="369976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035DB-4EC2-4AFA-A190-BCEBCBC14343}" type="datetimeFigureOut">
              <a:rPr lang="en-AU" smtClean="0"/>
              <a:t>16/10/2018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DD00507-1076-478A-8EA2-E78BFE1478B0}" type="slidenum">
              <a:rPr lang="en-AU" smtClean="0"/>
              <a:t>‹#›</a:t>
            </a:fld>
            <a:endParaRPr lang="en-AU"/>
          </a:p>
        </p:txBody>
      </p:sp>
    </p:spTree>
    <p:extLst>
      <p:ext uri="{BB962C8B-B14F-4D97-AF65-F5344CB8AC3E}">
        <p14:creationId xmlns:p14="http://schemas.microsoft.com/office/powerpoint/2010/main" val="272263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035DB-4EC2-4AFA-A190-BCEBCBC14343}" type="datetimeFigureOut">
              <a:rPr lang="en-AU" smtClean="0"/>
              <a:t>16/10/2018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DD00507-1076-478A-8EA2-E78BFE1478B0}" type="slidenum">
              <a:rPr lang="en-AU" smtClean="0"/>
              <a:t>‹#›</a:t>
            </a:fld>
            <a:endParaRPr lang="en-AU"/>
          </a:p>
        </p:txBody>
      </p:sp>
    </p:spTree>
    <p:extLst>
      <p:ext uri="{BB962C8B-B14F-4D97-AF65-F5344CB8AC3E}">
        <p14:creationId xmlns:p14="http://schemas.microsoft.com/office/powerpoint/2010/main" val="257415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035DB-4EC2-4AFA-A190-BCEBCBC14343}" type="datetimeFigureOut">
              <a:rPr lang="en-AU" smtClean="0"/>
              <a:t>16/10/2018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DD00507-1076-478A-8EA2-E78BFE1478B0}" type="slidenum">
              <a:rPr lang="en-AU" smtClean="0"/>
              <a:t>‹#›</a:t>
            </a:fld>
            <a:endParaRPr lang="en-AU"/>
          </a:p>
        </p:txBody>
      </p:sp>
    </p:spTree>
    <p:extLst>
      <p:ext uri="{BB962C8B-B14F-4D97-AF65-F5344CB8AC3E}">
        <p14:creationId xmlns:p14="http://schemas.microsoft.com/office/powerpoint/2010/main" val="149383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035DB-4EC2-4AFA-A190-BCEBCBC14343}" type="datetimeFigureOut">
              <a:rPr lang="en-AU" smtClean="0"/>
              <a:t>16/10/2018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00507-1076-478A-8EA2-E78BFE1478B0}" type="slidenum">
              <a:rPr lang="en-AU" smtClean="0"/>
              <a:t>‹#›</a:t>
            </a:fld>
            <a:endParaRPr lang="en-AU"/>
          </a:p>
        </p:txBody>
      </p:sp>
    </p:spTree>
    <p:extLst>
      <p:ext uri="{BB962C8B-B14F-4D97-AF65-F5344CB8AC3E}">
        <p14:creationId xmlns:p14="http://schemas.microsoft.com/office/powerpoint/2010/main" val="1792413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lookatlunches@gmail.com"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jenisfamous.com/uploaded_images/peanut-free_zone-784880.gi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healthykids.nsw.gov.au/" TargetMode="External"/><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twitter.com/nshealthprom" TargetMode="External"/><Relationship Id="rId5" Type="http://schemas.openxmlformats.org/officeDocument/2006/relationships/hyperlink" Target="http://www.nshealthpromotion.com.au/" TargetMode="External"/><Relationship Id="rId4" Type="http://schemas.openxmlformats.org/officeDocument/2006/relationships/hyperlink" Target="http://www.healthy-kids.com.au/" TargetMode="External"/><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80120" y="1114078"/>
            <a:ext cx="8063880" cy="461665"/>
          </a:xfrm>
          <a:prstGeom prst="rect">
            <a:avLst/>
          </a:prstGeom>
          <a:noFill/>
        </p:spPr>
        <p:txBody>
          <a:bodyPr wrap="square" rtlCol="0">
            <a:spAutoFit/>
          </a:bodyPr>
          <a:lstStyle/>
          <a:p>
            <a:pPr algn="ctr"/>
            <a:r>
              <a:rPr lang="en-AU" sz="2400" b="1" dirty="0" smtClean="0">
                <a:latin typeface="Arial" pitchFamily="34" charset="0"/>
                <a:cs typeface="Arial" pitchFamily="34" charset="0"/>
              </a:rPr>
              <a:t>Wheeler Heights Public School</a:t>
            </a:r>
            <a:endParaRPr lang="en-AU" sz="2400" b="1" dirty="0">
              <a:latin typeface="Arial" pitchFamily="34" charset="0"/>
              <a:cs typeface="Arial" pitchFamily="34" charset="0"/>
            </a:endParaRPr>
          </a:p>
        </p:txBody>
      </p:sp>
    </p:spTree>
    <p:extLst>
      <p:ext uri="{BB962C8B-B14F-4D97-AF65-F5344CB8AC3E}">
        <p14:creationId xmlns:p14="http://schemas.microsoft.com/office/powerpoint/2010/main" val="2468569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Lunchboxes</a:t>
            </a:r>
            <a:endParaRPr lang="en-AU" dirty="0"/>
          </a:p>
        </p:txBody>
      </p:sp>
      <p:grpSp>
        <p:nvGrpSpPr>
          <p:cNvPr id="8" name="Group 7"/>
          <p:cNvGrpSpPr/>
          <p:nvPr/>
        </p:nvGrpSpPr>
        <p:grpSpPr>
          <a:xfrm>
            <a:off x="611560" y="5404574"/>
            <a:ext cx="7992888" cy="1048762"/>
            <a:chOff x="611560" y="5075892"/>
            <a:chExt cx="7992888" cy="1048762"/>
          </a:xfrm>
        </p:grpSpPr>
        <p:sp>
          <p:nvSpPr>
            <p:cNvPr id="5" name="Rounded Rectangle 4"/>
            <p:cNvSpPr/>
            <p:nvPr/>
          </p:nvSpPr>
          <p:spPr>
            <a:xfrm>
              <a:off x="611560" y="5075892"/>
              <a:ext cx="7992888" cy="1048762"/>
            </a:xfrm>
            <a:prstGeom prst="roundRect">
              <a:avLst/>
            </a:prstGeom>
            <a:solidFill>
              <a:srgbClr val="8FFF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extBox 5"/>
            <p:cNvSpPr txBox="1"/>
            <p:nvPr/>
          </p:nvSpPr>
          <p:spPr>
            <a:xfrm>
              <a:off x="1619672" y="5682514"/>
              <a:ext cx="6624736" cy="369332"/>
            </a:xfrm>
            <a:prstGeom prst="rect">
              <a:avLst/>
            </a:prstGeom>
            <a:noFill/>
          </p:spPr>
          <p:txBody>
            <a:bodyPr wrap="square" rtlCol="0">
              <a:spAutoFit/>
            </a:bodyPr>
            <a:lstStyle/>
            <a:p>
              <a:r>
                <a:rPr lang="en-AU" dirty="0" smtClean="0">
                  <a:latin typeface="Arial Rounded MT Bold" pitchFamily="34" charset="0"/>
                </a:rPr>
                <a:t>Keep lunchboxes cold with icepacks or frozen water</a:t>
              </a:r>
              <a:endParaRPr lang="en-AU" dirty="0">
                <a:latin typeface="Arial Rounded MT Bold" pitchFamily="34" charset="0"/>
              </a:endParaRPr>
            </a:p>
          </p:txBody>
        </p:sp>
        <p:pic>
          <p:nvPicPr>
            <p:cNvPr id="7" name="Picture 2" descr="C:\Users\dpiper\AppData\Local\Microsoft\Windows\Temporary Internet Files\Content.IE5\QF4EBJ81\green-tick[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862" y="5583219"/>
              <a:ext cx="463769" cy="463769"/>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C:\Users\dpiper\AppData\Local\Microsoft\Windows\Temporary Internet Files\Content.IE5\LDP3TZ1B\red-cross[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2431" y="5457739"/>
            <a:ext cx="427201" cy="4726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0" indent="0">
              <a:buNone/>
            </a:pPr>
            <a:r>
              <a:rPr lang="en-AU" b="1" dirty="0">
                <a:solidFill>
                  <a:srgbClr val="3333FF"/>
                </a:solidFill>
              </a:rPr>
              <a:t>Pack </a:t>
            </a:r>
            <a:r>
              <a:rPr lang="en-AU" b="1" dirty="0" smtClean="0">
                <a:solidFill>
                  <a:srgbClr val="3333FF"/>
                </a:solidFill>
              </a:rPr>
              <a:t>for:</a:t>
            </a:r>
            <a:endParaRPr lang="en-AU" b="1" dirty="0">
              <a:solidFill>
                <a:srgbClr val="3333FF"/>
              </a:solidFill>
            </a:endParaRPr>
          </a:p>
          <a:p>
            <a:r>
              <a:rPr lang="en-AU" b="1" dirty="0" smtClean="0">
                <a:solidFill>
                  <a:srgbClr val="00B050"/>
                </a:solidFill>
              </a:rPr>
              <a:t>Fruit break </a:t>
            </a:r>
            <a:r>
              <a:rPr lang="en-AU" sz="2400" dirty="0" smtClean="0">
                <a:solidFill>
                  <a:srgbClr val="1F3E7B"/>
                </a:solidFill>
              </a:rPr>
              <a:t>fresh fruit or veggies only</a:t>
            </a:r>
          </a:p>
          <a:p>
            <a:r>
              <a:rPr lang="en-AU" b="1" dirty="0" smtClean="0">
                <a:solidFill>
                  <a:srgbClr val="00B050"/>
                </a:solidFill>
              </a:rPr>
              <a:t>Recess	 </a:t>
            </a:r>
            <a:r>
              <a:rPr lang="en-AU" sz="2400" dirty="0" smtClean="0">
                <a:solidFill>
                  <a:srgbClr val="1F3E7B"/>
                </a:solidFill>
              </a:rPr>
              <a:t>e.g. whole grain crackers and cheese or 		 pikelets and reduced fat milk drink (frozen)</a:t>
            </a:r>
          </a:p>
          <a:p>
            <a:r>
              <a:rPr lang="en-AU" b="1" dirty="0">
                <a:solidFill>
                  <a:srgbClr val="00B050"/>
                </a:solidFill>
              </a:rPr>
              <a:t>Lunch</a:t>
            </a:r>
            <a:r>
              <a:rPr lang="en-AU" b="1" dirty="0" smtClean="0">
                <a:solidFill>
                  <a:srgbClr val="00B050"/>
                </a:solidFill>
              </a:rPr>
              <a:t> 	</a:t>
            </a:r>
            <a:r>
              <a:rPr lang="en-AU" sz="2400" dirty="0" smtClean="0">
                <a:solidFill>
                  <a:srgbClr val="1F3E7B"/>
                </a:solidFill>
              </a:rPr>
              <a:t>e.g. chicken and salad sandwich </a:t>
            </a:r>
            <a:br>
              <a:rPr lang="en-AU" sz="2400" dirty="0" smtClean="0">
                <a:solidFill>
                  <a:srgbClr val="1F3E7B"/>
                </a:solidFill>
              </a:rPr>
            </a:br>
            <a:r>
              <a:rPr lang="en-AU" sz="2400" dirty="0" smtClean="0">
                <a:solidFill>
                  <a:srgbClr val="1F3E7B"/>
                </a:solidFill>
              </a:rPr>
              <a:t>		or grated cheese and carrot wrap</a:t>
            </a:r>
          </a:p>
          <a:p>
            <a:pPr>
              <a:spcAft>
                <a:spcPts val="1200"/>
              </a:spcAft>
            </a:pPr>
            <a:r>
              <a:rPr lang="en-AU" b="1" dirty="0">
                <a:solidFill>
                  <a:srgbClr val="00B050"/>
                </a:solidFill>
              </a:rPr>
              <a:t>Water</a:t>
            </a:r>
            <a:r>
              <a:rPr lang="en-AU" dirty="0" smtClean="0"/>
              <a:t> </a:t>
            </a:r>
            <a:r>
              <a:rPr lang="en-AU" dirty="0">
                <a:solidFill>
                  <a:srgbClr val="1F3E7B"/>
                </a:solidFill>
              </a:rPr>
              <a:t>to</a:t>
            </a:r>
            <a:r>
              <a:rPr lang="en-AU" dirty="0" smtClean="0"/>
              <a:t> </a:t>
            </a:r>
            <a:r>
              <a:rPr lang="en-AU" dirty="0">
                <a:solidFill>
                  <a:srgbClr val="1F3E7B"/>
                </a:solidFill>
              </a:rPr>
              <a:t>drink</a:t>
            </a:r>
          </a:p>
        </p:txBody>
      </p:sp>
      <p:sp>
        <p:nvSpPr>
          <p:cNvPr id="10" name="TextBox 9"/>
          <p:cNvSpPr txBox="1"/>
          <p:nvPr/>
        </p:nvSpPr>
        <p:spPr>
          <a:xfrm>
            <a:off x="1619672" y="5507940"/>
            <a:ext cx="6624736" cy="369332"/>
          </a:xfrm>
          <a:prstGeom prst="rect">
            <a:avLst/>
          </a:prstGeom>
          <a:noFill/>
        </p:spPr>
        <p:txBody>
          <a:bodyPr wrap="square" rtlCol="0">
            <a:spAutoFit/>
          </a:bodyPr>
          <a:lstStyle/>
          <a:p>
            <a:r>
              <a:rPr lang="en-AU" i="1" dirty="0">
                <a:latin typeface="Arial Rounded MT Bold" pitchFamily="34" charset="0"/>
              </a:rPr>
              <a:t>Avoid</a:t>
            </a:r>
            <a:r>
              <a:rPr lang="en-AU" dirty="0">
                <a:latin typeface="Arial Rounded MT Bold" pitchFamily="34" charset="0"/>
              </a:rPr>
              <a:t> </a:t>
            </a:r>
            <a:r>
              <a:rPr lang="en-AU">
                <a:latin typeface="Arial Rounded MT Bold" pitchFamily="34" charset="0"/>
              </a:rPr>
              <a:t>packing </a:t>
            </a:r>
            <a:r>
              <a:rPr lang="en-AU" smtClean="0">
                <a:latin typeface="Arial Rounded MT Bold" pitchFamily="34" charset="0"/>
              </a:rPr>
              <a:t>an </a:t>
            </a:r>
            <a:r>
              <a:rPr lang="en-AU" dirty="0" smtClean="0">
                <a:latin typeface="Arial Rounded MT Bold" pitchFamily="34" charset="0"/>
              </a:rPr>
              <a:t>‘occasional’ </a:t>
            </a:r>
            <a:r>
              <a:rPr lang="en-AU" dirty="0">
                <a:latin typeface="Arial Rounded MT Bold" pitchFamily="34" charset="0"/>
              </a:rPr>
              <a:t>food everyday</a:t>
            </a:r>
          </a:p>
        </p:txBody>
      </p:sp>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92280" y="1772815"/>
            <a:ext cx="1629125" cy="85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211052" y="3324424"/>
            <a:ext cx="1384537" cy="20801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140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Lunchboxes</a:t>
            </a:r>
          </a:p>
        </p:txBody>
      </p:sp>
      <p:pic>
        <p:nvPicPr>
          <p:cNvPr id="4" name="Content Placeholder 3" descr="Z:\!Private\PopulationHealthPlanningPerformance\HealthPromotion\NNSW HP\HCI\Lunchbox enewsletter\Banner\Rewording.png"/>
          <p:cNvPicPr>
            <a:picLocks noGrp="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043608" y="1196752"/>
            <a:ext cx="7200800" cy="1584176"/>
          </a:xfrm>
          <a:prstGeom prst="rect">
            <a:avLst/>
          </a:prstGeom>
          <a:noFill/>
          <a:ln>
            <a:noFill/>
          </a:ln>
        </p:spPr>
      </p:pic>
      <p:sp>
        <p:nvSpPr>
          <p:cNvPr id="5" name="Content Placeholder 2"/>
          <p:cNvSpPr txBox="1">
            <a:spLocks/>
          </p:cNvSpPr>
          <p:nvPr/>
        </p:nvSpPr>
        <p:spPr>
          <a:xfrm>
            <a:off x="457200" y="2708920"/>
            <a:ext cx="5410944" cy="34172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2D050"/>
              </a:buClr>
              <a:buSzPct val="15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b="1" dirty="0" smtClean="0">
              <a:solidFill>
                <a:srgbClr val="3333FF"/>
              </a:solidFill>
            </a:endParaRPr>
          </a:p>
          <a:p>
            <a:pPr marL="0" indent="0">
              <a:buNone/>
            </a:pPr>
            <a:endParaRPr lang="en-AU" sz="2400" dirty="0" smtClean="0">
              <a:solidFill>
                <a:srgbClr val="1F3E7B"/>
              </a:solidFill>
            </a:endParaRPr>
          </a:p>
        </p:txBody>
      </p:sp>
      <p:pic>
        <p:nvPicPr>
          <p:cNvPr id="1026" name="Picture 2" descr="C:\Users\60140651\AppData\Local\Microsoft\Windows\Temporary Internet Files\Content.Outlook\9UDMC2BU\SnippetT12018_Lunchboxes.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5508104" y="3429643"/>
            <a:ext cx="3168352" cy="19757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8536" y="2996952"/>
            <a:ext cx="5050904" cy="3416320"/>
          </a:xfrm>
          <a:prstGeom prst="rect">
            <a:avLst/>
          </a:prstGeom>
        </p:spPr>
        <p:txBody>
          <a:bodyPr wrap="square">
            <a:spAutoFit/>
          </a:bodyPr>
          <a:lstStyle/>
          <a:p>
            <a:r>
              <a:rPr lang="en-AU" sz="2400" dirty="0" smtClean="0">
                <a:solidFill>
                  <a:schemeClr val="tx2"/>
                </a:solidFill>
              </a:rPr>
              <a:t>Receive a fortnightly </a:t>
            </a:r>
            <a:r>
              <a:rPr lang="en-AU" sz="2400" dirty="0">
                <a:solidFill>
                  <a:schemeClr val="tx2"/>
                </a:solidFill>
              </a:rPr>
              <a:t>e-newsletter </a:t>
            </a:r>
            <a:r>
              <a:rPr lang="en-AU" sz="2400" dirty="0" smtClean="0">
                <a:solidFill>
                  <a:schemeClr val="tx2"/>
                </a:solidFill>
              </a:rPr>
              <a:t>with ideas for packing </a:t>
            </a:r>
            <a:r>
              <a:rPr lang="en-AU" sz="2400" dirty="0">
                <a:solidFill>
                  <a:schemeClr val="tx2"/>
                </a:solidFill>
              </a:rPr>
              <a:t>a healthy lunchbox. </a:t>
            </a:r>
            <a:endParaRPr lang="en-AU" sz="2400" dirty="0" smtClean="0">
              <a:solidFill>
                <a:schemeClr val="tx2"/>
              </a:solidFill>
            </a:endParaRPr>
          </a:p>
          <a:p>
            <a:endParaRPr lang="en-AU" sz="2400" dirty="0">
              <a:solidFill>
                <a:schemeClr val="tx2"/>
              </a:solidFill>
            </a:endParaRPr>
          </a:p>
          <a:p>
            <a:r>
              <a:rPr lang="en-AU" sz="2400" dirty="0">
                <a:solidFill>
                  <a:schemeClr val="tx2"/>
                </a:solidFill>
              </a:rPr>
              <a:t>To subscribe, send your </a:t>
            </a:r>
            <a:r>
              <a:rPr lang="en-AU" sz="2400" b="1" u="sng" dirty="0">
                <a:solidFill>
                  <a:schemeClr val="tx2"/>
                </a:solidFill>
              </a:rPr>
              <a:t>first name</a:t>
            </a:r>
            <a:r>
              <a:rPr lang="en-AU" sz="2400" dirty="0">
                <a:solidFill>
                  <a:schemeClr val="tx2"/>
                </a:solidFill>
              </a:rPr>
              <a:t>, </a:t>
            </a:r>
            <a:r>
              <a:rPr lang="en-AU" sz="2400" b="1" u="sng" dirty="0">
                <a:solidFill>
                  <a:schemeClr val="tx2"/>
                </a:solidFill>
              </a:rPr>
              <a:t>email address</a:t>
            </a:r>
            <a:r>
              <a:rPr lang="en-AU" sz="2400" dirty="0">
                <a:solidFill>
                  <a:schemeClr val="tx2"/>
                </a:solidFill>
              </a:rPr>
              <a:t> and </a:t>
            </a:r>
            <a:r>
              <a:rPr lang="en-AU" sz="2400" b="1" u="sng" dirty="0">
                <a:solidFill>
                  <a:schemeClr val="tx2"/>
                </a:solidFill>
              </a:rPr>
              <a:t>postcode</a:t>
            </a:r>
            <a:r>
              <a:rPr lang="en-AU" sz="2400" b="1" dirty="0">
                <a:solidFill>
                  <a:schemeClr val="tx2"/>
                </a:solidFill>
              </a:rPr>
              <a:t> </a:t>
            </a:r>
            <a:r>
              <a:rPr lang="en-AU" sz="2400" dirty="0">
                <a:solidFill>
                  <a:schemeClr val="tx2"/>
                </a:solidFill>
              </a:rPr>
              <a:t>by</a:t>
            </a:r>
            <a:r>
              <a:rPr lang="en-AU" sz="2400" dirty="0" smtClean="0">
                <a:solidFill>
                  <a:schemeClr val="tx2"/>
                </a:solidFill>
              </a:rPr>
              <a:t>:</a:t>
            </a:r>
          </a:p>
          <a:p>
            <a:endParaRPr lang="en-AU" sz="2400" dirty="0">
              <a:solidFill>
                <a:schemeClr val="tx2"/>
              </a:solidFill>
            </a:endParaRPr>
          </a:p>
          <a:p>
            <a:r>
              <a:rPr lang="en-AU" sz="2400" dirty="0">
                <a:solidFill>
                  <a:schemeClr val="tx2"/>
                </a:solidFill>
              </a:rPr>
              <a:t>Text to </a:t>
            </a:r>
            <a:r>
              <a:rPr lang="en-AU" sz="2400" b="1" u="sng" dirty="0">
                <a:solidFill>
                  <a:schemeClr val="tx2"/>
                </a:solidFill>
              </a:rPr>
              <a:t>0429 033 517 </a:t>
            </a:r>
          </a:p>
          <a:p>
            <a:r>
              <a:rPr lang="en-AU" sz="2400" dirty="0" smtClean="0">
                <a:solidFill>
                  <a:schemeClr val="tx2"/>
                </a:solidFill>
              </a:rPr>
              <a:t>Email </a:t>
            </a:r>
            <a:r>
              <a:rPr lang="en-AU" sz="2400" u="sng" dirty="0">
                <a:solidFill>
                  <a:schemeClr val="tx2"/>
                </a:solidFill>
                <a:hlinkClick r:id="rId5"/>
              </a:rPr>
              <a:t>lookatlunches@gmail.com</a:t>
            </a:r>
            <a:endParaRPr lang="en-AU" sz="2400" dirty="0">
              <a:solidFill>
                <a:schemeClr val="tx2"/>
              </a:solidFill>
            </a:endParaRPr>
          </a:p>
          <a:p>
            <a:r>
              <a:rPr lang="en-AU" sz="2400" dirty="0" err="1">
                <a:solidFill>
                  <a:schemeClr val="tx2"/>
                </a:solidFill>
              </a:rPr>
              <a:t>Instagram</a:t>
            </a:r>
            <a:r>
              <a:rPr lang="en-AU" sz="2400" dirty="0">
                <a:solidFill>
                  <a:schemeClr val="tx2"/>
                </a:solidFill>
              </a:rPr>
              <a:t> </a:t>
            </a:r>
            <a:r>
              <a:rPr lang="en-AU" sz="2400" b="1" u="sng" dirty="0">
                <a:solidFill>
                  <a:schemeClr val="tx2"/>
                </a:solidFill>
              </a:rPr>
              <a:t>@</a:t>
            </a:r>
            <a:r>
              <a:rPr lang="en-AU" sz="2400" b="1" u="sng" dirty="0" err="1">
                <a:solidFill>
                  <a:schemeClr val="tx2"/>
                </a:solidFill>
              </a:rPr>
              <a:t>lookatlunches</a:t>
            </a:r>
            <a:endParaRPr lang="en-AU" sz="2400" b="1" u="sng" dirty="0">
              <a:solidFill>
                <a:schemeClr val="tx2"/>
              </a:solidFill>
            </a:endParaRPr>
          </a:p>
        </p:txBody>
      </p:sp>
    </p:spTree>
    <p:extLst>
      <p:ext uri="{BB962C8B-B14F-4D97-AF65-F5344CB8AC3E}">
        <p14:creationId xmlns:p14="http://schemas.microsoft.com/office/powerpoint/2010/main" val="4020200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16200000">
            <a:off x="1317072" y="-1312516"/>
            <a:ext cx="6568959" cy="915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486551"/>
            <a:ext cx="9180514" cy="434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6514" y="-27384"/>
            <a:ext cx="9144000" cy="1143000"/>
          </a:xfrm>
        </p:spPr>
        <p:txBody>
          <a:bodyPr/>
          <a:lstStyle/>
          <a:p>
            <a:r>
              <a:rPr lang="en-AU" dirty="0" smtClean="0"/>
              <a:t>Sandwiches</a:t>
            </a:r>
            <a:endParaRPr lang="en-AU" dirty="0"/>
          </a:p>
        </p:txBody>
      </p:sp>
    </p:spTree>
    <p:extLst>
      <p:ext uri="{BB962C8B-B14F-4D97-AF65-F5344CB8AC3E}">
        <p14:creationId xmlns:p14="http://schemas.microsoft.com/office/powerpoint/2010/main" val="657753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p:spPr>
        <p:txBody>
          <a:bodyPr/>
          <a:lstStyle/>
          <a:p>
            <a:r>
              <a:rPr lang="en-AU" dirty="0" smtClean="0"/>
              <a:t>Sandwiches</a:t>
            </a:r>
            <a:endParaRPr lang="en-AU" dirty="0"/>
          </a:p>
        </p:txBody>
      </p:sp>
      <p:sp>
        <p:nvSpPr>
          <p:cNvPr id="3" name="Content Placeholder 2"/>
          <p:cNvSpPr>
            <a:spLocks noGrp="1"/>
          </p:cNvSpPr>
          <p:nvPr>
            <p:ph idx="1"/>
          </p:nvPr>
        </p:nvSpPr>
        <p:spPr/>
        <p:txBody>
          <a:bodyPr>
            <a:noAutofit/>
          </a:bodyPr>
          <a:lstStyle/>
          <a:p>
            <a:pPr marL="0" indent="0">
              <a:buNone/>
            </a:pPr>
            <a:r>
              <a:rPr lang="en-AU" b="1" dirty="0" smtClean="0">
                <a:solidFill>
                  <a:srgbClr val="3333FF"/>
                </a:solidFill>
              </a:rPr>
              <a:t>The Base</a:t>
            </a:r>
          </a:p>
          <a:p>
            <a:r>
              <a:rPr lang="en-AU" sz="2800" dirty="0">
                <a:solidFill>
                  <a:srgbClr val="1F3E7B"/>
                </a:solidFill>
              </a:rPr>
              <a:t>Choose a </a:t>
            </a:r>
            <a:r>
              <a:rPr lang="en-AU" sz="2800" dirty="0" smtClean="0">
                <a:solidFill>
                  <a:srgbClr val="1F3E7B"/>
                </a:solidFill>
              </a:rPr>
              <a:t>carbohydrate food </a:t>
            </a:r>
            <a:r>
              <a:rPr lang="en-AU" sz="2800" dirty="0">
                <a:solidFill>
                  <a:srgbClr val="1F3E7B"/>
                </a:solidFill>
              </a:rPr>
              <a:t>as a base to satisfy </a:t>
            </a:r>
            <a:r>
              <a:rPr lang="en-AU" sz="2800" dirty="0" smtClean="0">
                <a:solidFill>
                  <a:srgbClr val="1F3E7B"/>
                </a:solidFill>
              </a:rPr>
              <a:t/>
            </a:r>
            <a:br>
              <a:rPr lang="en-AU" sz="2800" dirty="0" smtClean="0">
                <a:solidFill>
                  <a:srgbClr val="1F3E7B"/>
                </a:solidFill>
              </a:rPr>
            </a:br>
            <a:r>
              <a:rPr lang="en-AU" sz="2800" dirty="0" smtClean="0">
                <a:solidFill>
                  <a:srgbClr val="1F3E7B"/>
                </a:solidFill>
              </a:rPr>
              <a:t>appetites e.g</a:t>
            </a:r>
            <a:r>
              <a:rPr lang="en-AU" sz="2800" dirty="0">
                <a:solidFill>
                  <a:srgbClr val="1F3E7B"/>
                </a:solidFill>
              </a:rPr>
              <a:t>. </a:t>
            </a:r>
            <a:r>
              <a:rPr lang="en-AU" sz="2800" dirty="0" smtClean="0">
                <a:solidFill>
                  <a:srgbClr val="1F3E7B"/>
                </a:solidFill>
              </a:rPr>
              <a:t>wholegrain, </a:t>
            </a:r>
            <a:br>
              <a:rPr lang="en-AU" sz="2800" dirty="0" smtClean="0">
                <a:solidFill>
                  <a:srgbClr val="1F3E7B"/>
                </a:solidFill>
              </a:rPr>
            </a:br>
            <a:r>
              <a:rPr lang="en-AU" sz="2800" dirty="0" smtClean="0">
                <a:solidFill>
                  <a:srgbClr val="1F3E7B"/>
                </a:solidFill>
              </a:rPr>
              <a:t>bread</a:t>
            </a:r>
            <a:r>
              <a:rPr lang="en-AU" sz="2800" dirty="0">
                <a:solidFill>
                  <a:srgbClr val="1F3E7B"/>
                </a:solidFill>
              </a:rPr>
              <a:t>, pasta, </a:t>
            </a:r>
            <a:r>
              <a:rPr lang="en-AU" sz="2800" dirty="0" smtClean="0">
                <a:solidFill>
                  <a:srgbClr val="1F3E7B"/>
                </a:solidFill>
              </a:rPr>
              <a:t>rice.</a:t>
            </a:r>
          </a:p>
          <a:p>
            <a:pPr marL="0" indent="0">
              <a:buNone/>
            </a:pPr>
            <a:endParaRPr lang="en-AU" sz="2800" dirty="0" smtClean="0">
              <a:solidFill>
                <a:srgbClr val="1F3E7B"/>
              </a:solidFill>
            </a:endParaRPr>
          </a:p>
          <a:p>
            <a:pPr marL="0" indent="0">
              <a:buNone/>
            </a:pPr>
            <a:r>
              <a:rPr lang="en-AU" b="1" dirty="0" smtClean="0">
                <a:solidFill>
                  <a:srgbClr val="3333FF"/>
                </a:solidFill>
              </a:rPr>
              <a:t>The Filling</a:t>
            </a:r>
          </a:p>
          <a:p>
            <a:pPr marL="457200" indent="-457200">
              <a:defRPr/>
            </a:pPr>
            <a:r>
              <a:rPr lang="en-AU" sz="2800" dirty="0">
                <a:solidFill>
                  <a:srgbClr val="1F3E7B"/>
                </a:solidFill>
              </a:rPr>
              <a:t>Select a high protein filling e.g. chicken, tuna, </a:t>
            </a:r>
            <a:r>
              <a:rPr lang="en-AU" sz="2800" dirty="0" smtClean="0">
                <a:solidFill>
                  <a:srgbClr val="1F3E7B"/>
                </a:solidFill>
              </a:rPr>
              <a:t>cheese</a:t>
            </a:r>
            <a:endParaRPr lang="en-AU" sz="2800" dirty="0">
              <a:solidFill>
                <a:srgbClr val="1F3E7B"/>
              </a:solidFill>
            </a:endParaRPr>
          </a:p>
          <a:p>
            <a:pPr marL="457200" indent="-457200">
              <a:defRPr/>
            </a:pPr>
            <a:r>
              <a:rPr lang="en-AU" sz="2800" dirty="0">
                <a:solidFill>
                  <a:srgbClr val="1F3E7B"/>
                </a:solidFill>
              </a:rPr>
              <a:t>Add two or more varieties of vegetables for plenty of vitamins, minerals and dietary fibre</a:t>
            </a:r>
            <a:endParaRPr lang="en-AU" sz="2800" b="1" dirty="0">
              <a:solidFill>
                <a:srgbClr val="1F3E7B"/>
              </a:solidFill>
            </a:endParaRPr>
          </a:p>
          <a:p>
            <a:pPr marL="0" indent="0">
              <a:buNone/>
            </a:pPr>
            <a:endParaRPr lang="en-AU" dirty="0">
              <a:solidFill>
                <a:srgbClr val="1F3E7B"/>
              </a:solidFill>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00935" y="2276872"/>
            <a:ext cx="2831505" cy="19836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389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Healthy Snacks</a:t>
            </a:r>
            <a:endParaRPr lang="en-AU" dirty="0"/>
          </a:p>
        </p:txBody>
      </p:sp>
      <p:sp>
        <p:nvSpPr>
          <p:cNvPr id="3" name="Content Placeholder 2"/>
          <p:cNvSpPr>
            <a:spLocks noGrp="1"/>
          </p:cNvSpPr>
          <p:nvPr>
            <p:ph idx="1"/>
          </p:nvPr>
        </p:nvSpPr>
        <p:spPr/>
        <p:txBody>
          <a:bodyPr>
            <a:normAutofit/>
          </a:bodyPr>
          <a:lstStyle/>
          <a:p>
            <a:pPr>
              <a:lnSpc>
                <a:spcPct val="90000"/>
              </a:lnSpc>
              <a:defRPr/>
            </a:pPr>
            <a:r>
              <a:rPr lang="en-AU" sz="2400" dirty="0">
                <a:solidFill>
                  <a:srgbClr val="1F3E7B"/>
                </a:solidFill>
              </a:rPr>
              <a:t>Fresh fruit and </a:t>
            </a:r>
            <a:r>
              <a:rPr lang="en-AU" sz="2400" dirty="0" smtClean="0">
                <a:solidFill>
                  <a:srgbClr val="1F3E7B"/>
                </a:solidFill>
              </a:rPr>
              <a:t>vegetables (</a:t>
            </a:r>
            <a:r>
              <a:rPr lang="en-AU" sz="2000" dirty="0" smtClean="0">
                <a:solidFill>
                  <a:srgbClr val="1F3E7B"/>
                </a:solidFill>
              </a:rPr>
              <a:t>whole </a:t>
            </a:r>
            <a:r>
              <a:rPr lang="en-AU" sz="2000" dirty="0">
                <a:solidFill>
                  <a:srgbClr val="1F3E7B"/>
                </a:solidFill>
              </a:rPr>
              <a:t>or </a:t>
            </a:r>
            <a:r>
              <a:rPr lang="en-AU" sz="2000" dirty="0" smtClean="0">
                <a:solidFill>
                  <a:srgbClr val="1F3E7B"/>
                </a:solidFill>
              </a:rPr>
              <a:t>chopped)</a:t>
            </a:r>
            <a:endParaRPr lang="en-AU" sz="2000" dirty="0">
              <a:solidFill>
                <a:srgbClr val="1F3E7B"/>
              </a:solidFill>
            </a:endParaRPr>
          </a:p>
          <a:p>
            <a:pPr>
              <a:lnSpc>
                <a:spcPct val="90000"/>
              </a:lnSpc>
              <a:defRPr/>
            </a:pPr>
            <a:r>
              <a:rPr lang="en-AU" sz="2400" dirty="0">
                <a:solidFill>
                  <a:srgbClr val="1F3E7B"/>
                </a:solidFill>
              </a:rPr>
              <a:t>Wholegrain crackers, pita bread </a:t>
            </a:r>
            <a:r>
              <a:rPr lang="en-AU" sz="2400" dirty="0" smtClean="0">
                <a:solidFill>
                  <a:srgbClr val="1F3E7B"/>
                </a:solidFill>
              </a:rPr>
              <a:t/>
            </a:r>
            <a:br>
              <a:rPr lang="en-AU" sz="2400" dirty="0" smtClean="0">
                <a:solidFill>
                  <a:srgbClr val="1F3E7B"/>
                </a:solidFill>
              </a:rPr>
            </a:br>
            <a:r>
              <a:rPr lang="en-AU" sz="2400" dirty="0" smtClean="0">
                <a:solidFill>
                  <a:srgbClr val="1F3E7B"/>
                </a:solidFill>
              </a:rPr>
              <a:t>or </a:t>
            </a:r>
            <a:r>
              <a:rPr lang="en-AU" sz="2400" dirty="0">
                <a:solidFill>
                  <a:srgbClr val="1F3E7B"/>
                </a:solidFill>
              </a:rPr>
              <a:t>rice cakes with</a:t>
            </a:r>
          </a:p>
          <a:p>
            <a:pPr lvl="1">
              <a:lnSpc>
                <a:spcPct val="90000"/>
              </a:lnSpc>
              <a:defRPr/>
            </a:pPr>
            <a:r>
              <a:rPr lang="en-AU" sz="2200" dirty="0">
                <a:solidFill>
                  <a:srgbClr val="1F3E7B"/>
                </a:solidFill>
              </a:rPr>
              <a:t>cheese </a:t>
            </a:r>
          </a:p>
          <a:p>
            <a:pPr lvl="1">
              <a:lnSpc>
                <a:spcPct val="90000"/>
              </a:lnSpc>
              <a:defRPr/>
            </a:pPr>
            <a:r>
              <a:rPr lang="en-AU" sz="2200" dirty="0">
                <a:solidFill>
                  <a:srgbClr val="1F3E7B"/>
                </a:solidFill>
              </a:rPr>
              <a:t>container of low fat dip e.g. hummus</a:t>
            </a:r>
          </a:p>
          <a:p>
            <a:pPr lvl="1">
              <a:lnSpc>
                <a:spcPct val="90000"/>
              </a:lnSpc>
              <a:defRPr/>
            </a:pPr>
            <a:r>
              <a:rPr lang="en-AU" sz="2200" dirty="0">
                <a:solidFill>
                  <a:srgbClr val="1F3E7B"/>
                </a:solidFill>
              </a:rPr>
              <a:t>vegemite </a:t>
            </a:r>
          </a:p>
          <a:p>
            <a:pPr>
              <a:lnSpc>
                <a:spcPct val="90000"/>
              </a:lnSpc>
              <a:defRPr/>
            </a:pPr>
            <a:r>
              <a:rPr lang="en-AU" sz="2400" dirty="0">
                <a:solidFill>
                  <a:srgbClr val="1F3E7B"/>
                </a:solidFill>
              </a:rPr>
              <a:t>Scones, pikelets, English muffin</a:t>
            </a:r>
          </a:p>
          <a:p>
            <a:pPr>
              <a:lnSpc>
                <a:spcPct val="90000"/>
              </a:lnSpc>
              <a:defRPr/>
            </a:pPr>
            <a:r>
              <a:rPr lang="en-AU" sz="2400" dirty="0">
                <a:solidFill>
                  <a:srgbClr val="1F3E7B"/>
                </a:solidFill>
              </a:rPr>
              <a:t>Plain popcorn</a:t>
            </a:r>
          </a:p>
          <a:p>
            <a:pPr>
              <a:lnSpc>
                <a:spcPct val="90000"/>
              </a:lnSpc>
              <a:defRPr/>
            </a:pPr>
            <a:r>
              <a:rPr lang="en-AU" sz="2400" dirty="0">
                <a:solidFill>
                  <a:srgbClr val="1F3E7B"/>
                </a:solidFill>
              </a:rPr>
              <a:t>Reduced fat yoghurt</a:t>
            </a:r>
          </a:p>
          <a:p>
            <a:pPr>
              <a:lnSpc>
                <a:spcPct val="90000"/>
              </a:lnSpc>
              <a:defRPr/>
            </a:pPr>
            <a:r>
              <a:rPr lang="en-AU" sz="2400" dirty="0">
                <a:solidFill>
                  <a:srgbClr val="1F3E7B"/>
                </a:solidFill>
              </a:rPr>
              <a:t>Sandwich</a:t>
            </a:r>
          </a:p>
          <a:p>
            <a:pPr>
              <a:lnSpc>
                <a:spcPct val="90000"/>
              </a:lnSpc>
              <a:defRPr/>
            </a:pPr>
            <a:r>
              <a:rPr lang="en-AU" sz="2400" dirty="0">
                <a:solidFill>
                  <a:srgbClr val="1F3E7B"/>
                </a:solidFill>
              </a:rPr>
              <a:t>Dried fruit</a:t>
            </a:r>
          </a:p>
          <a:p>
            <a:pPr>
              <a:lnSpc>
                <a:spcPct val="90000"/>
              </a:lnSpc>
              <a:defRPr/>
            </a:pPr>
            <a:r>
              <a:rPr lang="en-AU" sz="2400" dirty="0">
                <a:solidFill>
                  <a:srgbClr val="1F3E7B"/>
                </a:solidFill>
              </a:rPr>
              <a:t>Breadsticks</a:t>
            </a:r>
          </a:p>
          <a:p>
            <a:endParaRPr lang="en-AU" sz="2400" dirty="0"/>
          </a:p>
        </p:txBody>
      </p:sp>
      <p:pic>
        <p:nvPicPr>
          <p:cNvPr id="1536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87532" y="1488320"/>
            <a:ext cx="1880070" cy="2699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07904" y="4187527"/>
            <a:ext cx="4680520" cy="2403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565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Snacks to Avoid</a:t>
            </a:r>
            <a:endParaRPr lang="en-AU" dirty="0"/>
          </a:p>
        </p:txBody>
      </p:sp>
      <p:sp>
        <p:nvSpPr>
          <p:cNvPr id="3" name="Content Placeholder 2"/>
          <p:cNvSpPr>
            <a:spLocks noGrp="1"/>
          </p:cNvSpPr>
          <p:nvPr>
            <p:ph idx="1"/>
          </p:nvPr>
        </p:nvSpPr>
        <p:spPr/>
        <p:txBody>
          <a:bodyPr>
            <a:normAutofit/>
          </a:bodyPr>
          <a:lstStyle/>
          <a:p>
            <a:r>
              <a:rPr lang="en-AU" sz="2800" dirty="0">
                <a:solidFill>
                  <a:srgbClr val="1F3E7B"/>
                </a:solidFill>
              </a:rPr>
              <a:t>Chocolate, lollies, jellies, liquorice, </a:t>
            </a:r>
            <a:r>
              <a:rPr lang="en-AU" sz="2800" dirty="0" smtClean="0">
                <a:solidFill>
                  <a:srgbClr val="1F3E7B"/>
                </a:solidFill>
              </a:rPr>
              <a:t>carob-based </a:t>
            </a:r>
            <a:r>
              <a:rPr lang="en-AU" sz="2800" dirty="0">
                <a:solidFill>
                  <a:srgbClr val="1F3E7B"/>
                </a:solidFill>
              </a:rPr>
              <a:t>chocolate, yoghurt coating </a:t>
            </a:r>
          </a:p>
          <a:p>
            <a:endParaRPr lang="en-AU" sz="2800" dirty="0">
              <a:solidFill>
                <a:srgbClr val="1F3E7B"/>
              </a:solidFill>
            </a:endParaRPr>
          </a:p>
          <a:p>
            <a:r>
              <a:rPr lang="en-AU" sz="2800" dirty="0" smtClean="0">
                <a:solidFill>
                  <a:srgbClr val="1F3E7B"/>
                </a:solidFill>
              </a:rPr>
              <a:t>Salty </a:t>
            </a:r>
            <a:r>
              <a:rPr lang="en-AU" sz="2800" dirty="0">
                <a:solidFill>
                  <a:srgbClr val="1F3E7B"/>
                </a:solidFill>
              </a:rPr>
              <a:t>snacks such as potato chips or noodle snacks</a:t>
            </a:r>
          </a:p>
          <a:p>
            <a:endParaRPr lang="en-AU" sz="2800" dirty="0">
              <a:solidFill>
                <a:srgbClr val="1F3E7B"/>
              </a:solidFill>
            </a:endParaRPr>
          </a:p>
          <a:p>
            <a:r>
              <a:rPr lang="en-AU" sz="2800" dirty="0" smtClean="0">
                <a:solidFill>
                  <a:srgbClr val="1F3E7B"/>
                </a:solidFill>
              </a:rPr>
              <a:t>Sugar </a:t>
            </a:r>
            <a:r>
              <a:rPr lang="en-AU" sz="2800" dirty="0">
                <a:solidFill>
                  <a:srgbClr val="1F3E7B"/>
                </a:solidFill>
              </a:rPr>
              <a:t>sweetened drinks such as soft drinks, fruit drinks, cordials, sports drinks, energy drinks, flavoured mineral waters</a:t>
            </a:r>
          </a:p>
          <a:p>
            <a:pPr marL="0" indent="0">
              <a:buNone/>
            </a:pPr>
            <a:endParaRPr lang="en-AU" sz="2800" dirty="0"/>
          </a:p>
        </p:txBody>
      </p:sp>
    </p:spTree>
    <p:extLst>
      <p:ext uri="{BB962C8B-B14F-4D97-AF65-F5344CB8AC3E}">
        <p14:creationId xmlns:p14="http://schemas.microsoft.com/office/powerpoint/2010/main" val="975028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Choose Water</a:t>
            </a:r>
            <a:endParaRPr lang="en-AU" dirty="0"/>
          </a:p>
        </p:txBody>
      </p:sp>
      <p:sp>
        <p:nvSpPr>
          <p:cNvPr id="3" name="Content Placeholder 2"/>
          <p:cNvSpPr>
            <a:spLocks noGrp="1"/>
          </p:cNvSpPr>
          <p:nvPr>
            <p:ph idx="1"/>
          </p:nvPr>
        </p:nvSpPr>
        <p:spPr>
          <a:xfrm>
            <a:off x="457200" y="1268760"/>
            <a:ext cx="6275040" cy="4857403"/>
          </a:xfrm>
        </p:spPr>
        <p:txBody>
          <a:bodyPr>
            <a:normAutofit/>
          </a:bodyPr>
          <a:lstStyle/>
          <a:p>
            <a:r>
              <a:rPr lang="en-AU" sz="2800" dirty="0">
                <a:solidFill>
                  <a:srgbClr val="1F3E7B"/>
                </a:solidFill>
              </a:rPr>
              <a:t>Water is the best thirst quencher without, additional sugar and kilojoules</a:t>
            </a:r>
          </a:p>
          <a:p>
            <a:r>
              <a:rPr lang="en-AU" sz="2800" dirty="0">
                <a:solidFill>
                  <a:srgbClr val="1F3E7B"/>
                </a:solidFill>
              </a:rPr>
              <a:t>Make drinking water ‘the norm’ at school and at home</a:t>
            </a:r>
          </a:p>
          <a:p>
            <a:r>
              <a:rPr lang="en-AU" sz="2800" dirty="0">
                <a:solidFill>
                  <a:srgbClr val="1F3E7B"/>
                </a:solidFill>
              </a:rPr>
              <a:t>Children need at least 5 cups of fluid /day</a:t>
            </a:r>
          </a:p>
          <a:p>
            <a:endParaRPr lang="en-AU" sz="2800" dirty="0"/>
          </a:p>
        </p:txBody>
      </p:sp>
      <p:grpSp>
        <p:nvGrpSpPr>
          <p:cNvPr id="4" name="Group 3"/>
          <p:cNvGrpSpPr/>
          <p:nvPr/>
        </p:nvGrpSpPr>
        <p:grpSpPr>
          <a:xfrm>
            <a:off x="539552" y="5402833"/>
            <a:ext cx="7992888" cy="1008112"/>
            <a:chOff x="611560" y="5373216"/>
            <a:chExt cx="7992888" cy="1008112"/>
          </a:xfrm>
        </p:grpSpPr>
        <p:sp>
          <p:nvSpPr>
            <p:cNvPr id="5" name="Rounded Rectangle 4"/>
            <p:cNvSpPr/>
            <p:nvPr/>
          </p:nvSpPr>
          <p:spPr>
            <a:xfrm>
              <a:off x="611560" y="5373216"/>
              <a:ext cx="7992888" cy="1008112"/>
            </a:xfrm>
            <a:prstGeom prst="roundRect">
              <a:avLst/>
            </a:prstGeom>
            <a:solidFill>
              <a:srgbClr val="8FFF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extBox 5"/>
            <p:cNvSpPr txBox="1"/>
            <p:nvPr/>
          </p:nvSpPr>
          <p:spPr>
            <a:xfrm>
              <a:off x="1619672" y="5445224"/>
              <a:ext cx="6984776" cy="923330"/>
            </a:xfrm>
            <a:prstGeom prst="rect">
              <a:avLst/>
            </a:prstGeom>
            <a:noFill/>
          </p:spPr>
          <p:txBody>
            <a:bodyPr wrap="square" rtlCol="0">
              <a:spAutoFit/>
            </a:bodyPr>
            <a:lstStyle/>
            <a:p>
              <a:r>
                <a:rPr lang="en-AU" dirty="0" smtClean="0">
                  <a:solidFill>
                    <a:srgbClr val="0066FF"/>
                  </a:solidFill>
                  <a:latin typeface="Arial Rounded MT Bold" pitchFamily="34" charset="0"/>
                </a:rPr>
                <a:t>Milk is good too!</a:t>
              </a:r>
            </a:p>
            <a:p>
              <a:pPr marL="285750" indent="-285750">
                <a:buFont typeface="Arial" pitchFamily="34" charset="0"/>
                <a:buChar char="•"/>
              </a:pPr>
              <a:r>
                <a:rPr lang="en-AU" dirty="0" smtClean="0">
                  <a:latin typeface="Arial Rounded MT Bold" pitchFamily="34" charset="0"/>
                </a:rPr>
                <a:t>It’s a good source of protein and calcium </a:t>
              </a:r>
            </a:p>
            <a:p>
              <a:pPr marL="285750" indent="-285750">
                <a:buFont typeface="Arial" pitchFamily="34" charset="0"/>
                <a:buChar char="•"/>
              </a:pPr>
              <a:r>
                <a:rPr lang="en-AU" dirty="0">
                  <a:latin typeface="Arial Rounded MT Bold" pitchFamily="34" charset="0"/>
                </a:rPr>
                <a:t>R</a:t>
              </a:r>
              <a:r>
                <a:rPr lang="en-AU" dirty="0" smtClean="0">
                  <a:latin typeface="Arial Rounded MT Bold" pitchFamily="34" charset="0"/>
                </a:rPr>
                <a:t>educed fat milk is recommended for children over 2 years</a:t>
              </a:r>
              <a:endParaRPr lang="en-AU" dirty="0">
                <a:latin typeface="Arial Rounded MT Bold" pitchFamily="34" charset="0"/>
              </a:endParaRPr>
            </a:p>
          </p:txBody>
        </p:sp>
        <p:pic>
          <p:nvPicPr>
            <p:cNvPr id="7" name="Picture 2" descr="C:\Users\dpiper\AppData\Local\Microsoft\Windows\Temporary Internet Files\Content.IE5\QF4EBJ81\green-tick[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5576" y="5512798"/>
              <a:ext cx="728948" cy="728948"/>
            </a:xfrm>
            <a:prstGeom prst="rect">
              <a:avLst/>
            </a:prstGeom>
            <a:noFill/>
            <a:extLst>
              <a:ext uri="{909E8E84-426E-40DD-AFC4-6F175D3DCCD1}">
                <a14:hiddenFill xmlns:a14="http://schemas.microsoft.com/office/drawing/2010/main">
                  <a:solidFill>
                    <a:srgbClr val="FFFFFF"/>
                  </a:solidFill>
                </a14:hiddenFill>
              </a:ext>
            </a:extLst>
          </p:spPr>
        </p:pic>
      </p:grpSp>
      <p:pic>
        <p:nvPicPr>
          <p:cNvPr id="16388" name="Picture 4"/>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6629292" y="1124744"/>
            <a:ext cx="197776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117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School Canteen</a:t>
            </a:r>
            <a:endParaRPr lang="en-AU" dirty="0"/>
          </a:p>
        </p:txBody>
      </p:sp>
      <p:sp>
        <p:nvSpPr>
          <p:cNvPr id="7" name="Content Placeholder 2"/>
          <p:cNvSpPr txBox="1">
            <a:spLocks/>
          </p:cNvSpPr>
          <p:nvPr/>
        </p:nvSpPr>
        <p:spPr>
          <a:xfrm>
            <a:off x="395536" y="1412776"/>
            <a:ext cx="8496944" cy="48574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2D050"/>
              </a:buClr>
              <a:buSzPct val="15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800" b="1" dirty="0" smtClean="0">
                <a:solidFill>
                  <a:srgbClr val="584BB5"/>
                </a:solidFill>
              </a:rPr>
              <a:t>New</a:t>
            </a:r>
            <a:r>
              <a:rPr lang="en-AU" sz="2800" dirty="0" smtClean="0">
                <a:solidFill>
                  <a:srgbClr val="584BB5"/>
                </a:solidFill>
              </a:rPr>
              <a:t> </a:t>
            </a:r>
            <a:r>
              <a:rPr lang="en-AU" sz="2800" dirty="0" smtClean="0">
                <a:solidFill>
                  <a:srgbClr val="1F497D">
                    <a:lumMod val="75000"/>
                  </a:srgbClr>
                </a:solidFill>
              </a:rPr>
              <a:t>- NSW Healthy School Canteen Strategy </a:t>
            </a:r>
          </a:p>
          <a:p>
            <a:endParaRPr lang="en-AU" dirty="0" smtClean="0">
              <a:solidFill>
                <a:srgbClr val="1F497D">
                  <a:lumMod val="75000"/>
                </a:srgbClr>
              </a:solidFill>
            </a:endParaRPr>
          </a:p>
          <a:p>
            <a:endParaRPr lang="en-AU" dirty="0">
              <a:solidFill>
                <a:srgbClr val="1F497D">
                  <a:lumMod val="75000"/>
                </a:srgbClr>
              </a:solidFill>
            </a:endParaRPr>
          </a:p>
          <a:p>
            <a:endParaRPr lang="en-AU" dirty="0" smtClean="0">
              <a:solidFill>
                <a:srgbClr val="1F497D">
                  <a:lumMod val="75000"/>
                </a:srgbClr>
              </a:solidFill>
            </a:endParaRPr>
          </a:p>
          <a:p>
            <a:endParaRPr lang="en-AU" dirty="0" smtClean="0">
              <a:solidFill>
                <a:srgbClr val="1F497D">
                  <a:lumMod val="75000"/>
                </a:srgbClr>
              </a:solidFill>
            </a:endParaRPr>
          </a:p>
          <a:p>
            <a:endParaRPr lang="en-AU" dirty="0" smtClean="0">
              <a:solidFill>
                <a:srgbClr val="1F497D">
                  <a:lumMod val="75000"/>
                </a:srgbClr>
              </a:solidFill>
            </a:endParaRPr>
          </a:p>
          <a:p>
            <a:r>
              <a:rPr lang="en-AU" sz="2800" dirty="0" smtClean="0">
                <a:solidFill>
                  <a:srgbClr val="1F497D">
                    <a:lumMod val="75000"/>
                  </a:srgbClr>
                </a:solidFill>
              </a:rPr>
              <a:t>Supports school canteens to fill the menu with healthy </a:t>
            </a:r>
            <a:r>
              <a:rPr lang="en-AU" sz="2800" b="1" dirty="0" smtClean="0">
                <a:solidFill>
                  <a:srgbClr val="92D050"/>
                </a:solidFill>
              </a:rPr>
              <a:t>‘Everyday’ </a:t>
            </a:r>
            <a:r>
              <a:rPr lang="en-AU" sz="2800" dirty="0" smtClean="0">
                <a:solidFill>
                  <a:srgbClr val="1F497D">
                    <a:lumMod val="75000"/>
                  </a:srgbClr>
                </a:solidFill>
              </a:rPr>
              <a:t>food and drinks and limit </a:t>
            </a:r>
            <a:r>
              <a:rPr lang="en-AU" sz="2800" b="1" dirty="0" smtClean="0">
                <a:solidFill>
                  <a:prstClr val="white">
                    <a:lumMod val="50000"/>
                  </a:prstClr>
                </a:solidFill>
              </a:rPr>
              <a:t>‘Occasional’ </a:t>
            </a:r>
            <a:r>
              <a:rPr lang="en-AU" sz="2800" dirty="0" smtClean="0">
                <a:solidFill>
                  <a:srgbClr val="1F497D">
                    <a:lumMod val="75000"/>
                  </a:srgbClr>
                </a:solidFill>
              </a:rPr>
              <a:t>items.</a:t>
            </a:r>
          </a:p>
          <a:p>
            <a:pPr marL="0" indent="0">
              <a:buFont typeface="Arial" pitchFamily="34" charset="0"/>
              <a:buNone/>
            </a:pPr>
            <a:endParaRPr lang="en-AU" dirty="0">
              <a:solidFill>
                <a:srgbClr val="1F497D">
                  <a:lumMod val="75000"/>
                </a:srgbClr>
              </a:solidFill>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3608" y="2132856"/>
            <a:ext cx="2549153" cy="2549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07905" y="2199531"/>
            <a:ext cx="4126286" cy="246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850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School Canteen</a:t>
            </a:r>
            <a:endParaRPr lang="en-AU" dirty="0"/>
          </a:p>
        </p:txBody>
      </p:sp>
      <p:sp>
        <p:nvSpPr>
          <p:cNvPr id="3" name="Content Placeholder 2"/>
          <p:cNvSpPr>
            <a:spLocks noGrp="1"/>
          </p:cNvSpPr>
          <p:nvPr>
            <p:ph idx="1"/>
          </p:nvPr>
        </p:nvSpPr>
        <p:spPr>
          <a:xfrm>
            <a:off x="395536" y="1196752"/>
            <a:ext cx="8291264" cy="4929411"/>
          </a:xfrm>
        </p:spPr>
        <p:txBody>
          <a:bodyPr>
            <a:normAutofit/>
          </a:bodyPr>
          <a:lstStyle/>
          <a:p>
            <a:r>
              <a:rPr lang="en-AU" sz="2800" dirty="0">
                <a:solidFill>
                  <a:srgbClr val="000066"/>
                </a:solidFill>
              </a:rPr>
              <a:t>Provides tasty and healthy lunches, snacks and </a:t>
            </a:r>
            <a:r>
              <a:rPr lang="en-AU" sz="2800" dirty="0" smtClean="0">
                <a:solidFill>
                  <a:srgbClr val="000066"/>
                </a:solidFill>
              </a:rPr>
              <a:t>drinks</a:t>
            </a:r>
          </a:p>
          <a:p>
            <a:endParaRPr lang="en-AU" sz="1000" dirty="0">
              <a:solidFill>
                <a:srgbClr val="000066"/>
              </a:solidFill>
            </a:endParaRPr>
          </a:p>
          <a:p>
            <a:r>
              <a:rPr lang="en-AU" sz="2800" dirty="0">
                <a:solidFill>
                  <a:srgbClr val="000066"/>
                </a:solidFill>
              </a:rPr>
              <a:t>Supports classroom nutrition </a:t>
            </a:r>
            <a:r>
              <a:rPr lang="en-AU" sz="2800" dirty="0" smtClean="0">
                <a:solidFill>
                  <a:srgbClr val="000066"/>
                </a:solidFill>
              </a:rPr>
              <a:t>messages</a:t>
            </a:r>
          </a:p>
          <a:p>
            <a:endParaRPr lang="en-AU" sz="1000" dirty="0">
              <a:solidFill>
                <a:srgbClr val="000066"/>
              </a:solidFill>
            </a:endParaRPr>
          </a:p>
          <a:p>
            <a:r>
              <a:rPr lang="en-AU" sz="2800" dirty="0">
                <a:solidFill>
                  <a:srgbClr val="000066"/>
                </a:solidFill>
              </a:rPr>
              <a:t>Introduces students to new or different </a:t>
            </a:r>
            <a:r>
              <a:rPr lang="en-AU" sz="2800" dirty="0" smtClean="0">
                <a:solidFill>
                  <a:srgbClr val="000066"/>
                </a:solidFill>
              </a:rPr>
              <a:t>foods</a:t>
            </a:r>
          </a:p>
          <a:p>
            <a:endParaRPr lang="en-AU" sz="1000" dirty="0">
              <a:solidFill>
                <a:srgbClr val="000066"/>
              </a:solidFill>
            </a:endParaRPr>
          </a:p>
          <a:p>
            <a:r>
              <a:rPr lang="en-AU" sz="2800" dirty="0" smtClean="0">
                <a:solidFill>
                  <a:srgbClr val="000066"/>
                </a:solidFill>
              </a:rPr>
              <a:t>Volunteering </a:t>
            </a:r>
            <a:r>
              <a:rPr lang="en-AU" sz="2800" dirty="0">
                <a:solidFill>
                  <a:srgbClr val="000066"/>
                </a:solidFill>
              </a:rPr>
              <a:t>is a great </a:t>
            </a:r>
            <a:r>
              <a:rPr lang="en-AU" sz="2800" dirty="0" smtClean="0">
                <a:solidFill>
                  <a:srgbClr val="000066"/>
                </a:solidFill>
              </a:rPr>
              <a:t/>
            </a:r>
            <a:br>
              <a:rPr lang="en-AU" sz="2800" dirty="0" smtClean="0">
                <a:solidFill>
                  <a:srgbClr val="000066"/>
                </a:solidFill>
              </a:rPr>
            </a:br>
            <a:r>
              <a:rPr lang="en-AU" sz="2800" dirty="0" smtClean="0">
                <a:solidFill>
                  <a:srgbClr val="000066"/>
                </a:solidFill>
              </a:rPr>
              <a:t>way to </a:t>
            </a:r>
            <a:r>
              <a:rPr lang="en-AU" sz="2800" dirty="0">
                <a:solidFill>
                  <a:srgbClr val="000066"/>
                </a:solidFill>
              </a:rPr>
              <a:t>help your </a:t>
            </a:r>
            <a:r>
              <a:rPr lang="en-AU" sz="2800" dirty="0" smtClean="0">
                <a:solidFill>
                  <a:srgbClr val="000066"/>
                </a:solidFill>
              </a:rPr>
              <a:t>school </a:t>
            </a:r>
          </a:p>
          <a:p>
            <a:pPr marL="0" indent="0">
              <a:buNone/>
            </a:pPr>
            <a:r>
              <a:rPr lang="en-AU" sz="2800" dirty="0">
                <a:solidFill>
                  <a:srgbClr val="000066"/>
                </a:solidFill>
              </a:rPr>
              <a:t> </a:t>
            </a:r>
            <a:r>
              <a:rPr lang="en-AU" sz="2800" dirty="0" smtClean="0">
                <a:solidFill>
                  <a:srgbClr val="000066"/>
                </a:solidFill>
              </a:rPr>
              <a:t>   and meet </a:t>
            </a:r>
            <a:r>
              <a:rPr lang="en-AU" sz="2800" dirty="0">
                <a:solidFill>
                  <a:srgbClr val="000066"/>
                </a:solidFill>
              </a:rPr>
              <a:t>other </a:t>
            </a:r>
            <a:r>
              <a:rPr lang="en-AU" sz="2800" dirty="0" smtClean="0">
                <a:solidFill>
                  <a:srgbClr val="000066"/>
                </a:solidFill>
              </a:rPr>
              <a:t>parents</a:t>
            </a:r>
            <a:br>
              <a:rPr lang="en-AU" sz="2800" dirty="0" smtClean="0">
                <a:solidFill>
                  <a:srgbClr val="000066"/>
                </a:solidFill>
              </a:rPr>
            </a:br>
            <a:endParaRPr lang="en-AU" sz="2800" dirty="0"/>
          </a:p>
        </p:txBody>
      </p:sp>
      <p:pic>
        <p:nvPicPr>
          <p:cNvPr id="4" name="Picture 6" descr="Slid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865240"/>
            <a:ext cx="3505200" cy="2628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122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School Canteen</a:t>
            </a:r>
            <a:endParaRPr lang="en-AU" dirty="0"/>
          </a:p>
        </p:txBody>
      </p:sp>
      <p:sp>
        <p:nvSpPr>
          <p:cNvPr id="3" name="Content Placeholder 2"/>
          <p:cNvSpPr>
            <a:spLocks noGrp="1"/>
          </p:cNvSpPr>
          <p:nvPr>
            <p:ph idx="1"/>
          </p:nvPr>
        </p:nvSpPr>
        <p:spPr>
          <a:xfrm>
            <a:off x="395536" y="5949280"/>
            <a:ext cx="8229600" cy="504056"/>
          </a:xfrm>
        </p:spPr>
        <p:txBody>
          <a:bodyPr>
            <a:normAutofit fontScale="85000" lnSpcReduction="10000"/>
          </a:bodyPr>
          <a:lstStyle/>
          <a:p>
            <a:pPr marL="0" indent="0" algn="ctr">
              <a:spcBef>
                <a:spcPct val="50000"/>
              </a:spcBef>
              <a:buNone/>
            </a:pPr>
            <a:r>
              <a:rPr lang="en-AU" sz="2800" dirty="0" smtClean="0"/>
              <a:t>Contact </a:t>
            </a:r>
            <a:r>
              <a:rPr lang="en-AU" sz="2800" dirty="0" err="1" smtClean="0"/>
              <a:t>Shereen</a:t>
            </a:r>
            <a:r>
              <a:rPr lang="en-AU" sz="2800" dirty="0" smtClean="0"/>
              <a:t> at whpscanteen@gmail.com to volunteer.</a:t>
            </a:r>
            <a:endParaRPr lang="en-AU" sz="2800" dirty="0"/>
          </a:p>
          <a:p>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1075063344"/>
              </p:ext>
            </p:extLst>
          </p:nvPr>
        </p:nvGraphicFramePr>
        <p:xfrm>
          <a:off x="467544" y="1412776"/>
          <a:ext cx="8064896" cy="4081200"/>
        </p:xfrm>
        <a:graphic>
          <a:graphicData uri="http://schemas.openxmlformats.org/drawingml/2006/table">
            <a:tbl>
              <a:tblPr firstRow="1" bandRow="1">
                <a:tableStyleId>{2D5ABB26-0587-4C30-8999-92F81FD0307C}</a:tableStyleId>
              </a:tblPr>
              <a:tblGrid>
                <a:gridCol w="2088232">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tblGrid>
              <a:tr h="370840">
                <a:tc>
                  <a:txBody>
                    <a:bodyPr/>
                    <a:lstStyle/>
                    <a:p>
                      <a:pPr>
                        <a:spcBef>
                          <a:spcPts val="600"/>
                        </a:spcBef>
                        <a:spcAft>
                          <a:spcPts val="600"/>
                        </a:spcAft>
                      </a:pPr>
                      <a:r>
                        <a:rPr lang="en-AU" sz="3200" b="1" kern="1200" dirty="0" smtClean="0">
                          <a:solidFill>
                            <a:schemeClr val="tx1"/>
                          </a:solidFill>
                          <a:latin typeface="Arial" pitchFamily="34" charset="0"/>
                          <a:ea typeface="+mn-ea"/>
                          <a:cs typeface="Arial" pitchFamily="34" charset="0"/>
                        </a:rPr>
                        <a:t>Manager</a:t>
                      </a:r>
                    </a:p>
                    <a:p>
                      <a:pPr>
                        <a:spcBef>
                          <a:spcPts val="600"/>
                        </a:spcBef>
                        <a:spcAft>
                          <a:spcPts val="600"/>
                        </a:spcAft>
                      </a:pPr>
                      <a:endParaRPr lang="en-AU" sz="1200" b="1" kern="1200" dirty="0">
                        <a:solidFill>
                          <a:schemeClr val="tx1"/>
                        </a:solidFill>
                        <a:latin typeface="Arial" pitchFamily="34" charset="0"/>
                        <a:ea typeface="+mn-ea"/>
                        <a:cs typeface="Arial" pitchFamily="34" charset="0"/>
                      </a:endParaRPr>
                    </a:p>
                  </a:txBody>
                  <a:tcPr marL="90000" marR="90000" marT="72000" marB="72000">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FFFD2"/>
                    </a:solidFill>
                  </a:tcPr>
                </a:tc>
                <a:tc>
                  <a:txBody>
                    <a:bodyPr/>
                    <a:lstStyle/>
                    <a:p>
                      <a:pPr marL="0" algn="l" defTabSz="914400" rtl="0" eaLnBrk="1" latinLnBrk="0" hangingPunct="1"/>
                      <a:r>
                        <a:rPr lang="en-AU" sz="2800" b="0" kern="1200" dirty="0" err="1" smtClean="0">
                          <a:solidFill>
                            <a:schemeClr val="tx1"/>
                          </a:solidFill>
                          <a:latin typeface="Arial" pitchFamily="34" charset="0"/>
                          <a:ea typeface="+mn-ea"/>
                          <a:cs typeface="Arial" pitchFamily="34" charset="0"/>
                        </a:rPr>
                        <a:t>Shereen</a:t>
                      </a:r>
                      <a:r>
                        <a:rPr lang="en-AU" sz="2800" b="0" kern="1200" dirty="0" smtClean="0">
                          <a:solidFill>
                            <a:schemeClr val="tx1"/>
                          </a:solidFill>
                          <a:latin typeface="Arial" pitchFamily="34" charset="0"/>
                          <a:ea typeface="+mn-ea"/>
                          <a:cs typeface="Arial" pitchFamily="34" charset="0"/>
                        </a:rPr>
                        <a:t> Lagasse</a:t>
                      </a:r>
                    </a:p>
                  </a:txBody>
                  <a:tcPr marL="180000" marR="90000" marT="72000" marB="72000">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00FF9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marL="0" algn="l" defTabSz="914400" rtl="0" eaLnBrk="1" latinLnBrk="0" hangingPunct="1">
                        <a:spcBef>
                          <a:spcPts val="600"/>
                        </a:spcBef>
                        <a:spcAft>
                          <a:spcPts val="0"/>
                        </a:spcAft>
                      </a:pPr>
                      <a:r>
                        <a:rPr lang="en-AU" sz="3200" b="1" kern="1200" dirty="0" smtClean="0">
                          <a:solidFill>
                            <a:schemeClr val="tx1"/>
                          </a:solidFill>
                          <a:latin typeface="Arial" pitchFamily="34" charset="0"/>
                          <a:ea typeface="+mn-ea"/>
                          <a:cs typeface="Arial" pitchFamily="34" charset="0"/>
                        </a:rPr>
                        <a:t>Open</a:t>
                      </a:r>
                    </a:p>
                    <a:p>
                      <a:pPr marL="0" algn="l" defTabSz="914400" rtl="0" eaLnBrk="1" latinLnBrk="0" hangingPunct="1">
                        <a:spcBef>
                          <a:spcPts val="600"/>
                        </a:spcBef>
                        <a:spcAft>
                          <a:spcPts val="600"/>
                        </a:spcAft>
                      </a:pPr>
                      <a:endParaRPr lang="en-AU" sz="1200" b="1" kern="1200" dirty="0">
                        <a:solidFill>
                          <a:schemeClr val="tx1"/>
                        </a:solidFill>
                        <a:latin typeface="Arial" pitchFamily="34" charset="0"/>
                        <a:ea typeface="+mn-ea"/>
                        <a:cs typeface="Arial" pitchFamily="34" charset="0"/>
                      </a:endParaRPr>
                    </a:p>
                  </a:txBody>
                  <a:tcPr marL="90000" marR="90000" marT="72000" marB="72000">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FFFD2"/>
                    </a:solidFill>
                  </a:tcPr>
                </a:tc>
                <a:tc>
                  <a:txBody>
                    <a:bodyPr/>
                    <a:lstStyle/>
                    <a:p>
                      <a:pPr marL="0" algn="l" defTabSz="914400" rtl="0" eaLnBrk="1" latinLnBrk="0" hangingPunct="1"/>
                      <a:r>
                        <a:rPr lang="en-AU" sz="2800" b="0" kern="1200" dirty="0" smtClean="0">
                          <a:solidFill>
                            <a:schemeClr val="tx1"/>
                          </a:solidFill>
                          <a:latin typeface="Arial" pitchFamily="34" charset="0"/>
                          <a:ea typeface="+mn-ea"/>
                          <a:cs typeface="Arial" pitchFamily="34" charset="0"/>
                        </a:rPr>
                        <a:t>Monday </a:t>
                      </a:r>
                      <a:r>
                        <a:rPr lang="en-AU" sz="2800" b="0" kern="1200" dirty="0" smtClean="0">
                          <a:solidFill>
                            <a:schemeClr val="tx1"/>
                          </a:solidFill>
                          <a:latin typeface="Arial" pitchFamily="34" charset="0"/>
                          <a:ea typeface="+mn-ea"/>
                          <a:cs typeface="Arial" pitchFamily="34" charset="0"/>
                        </a:rPr>
                        <a:t>- Friday</a:t>
                      </a:r>
                    </a:p>
                    <a:p>
                      <a:pPr marL="0" algn="l" defTabSz="914400" rtl="0" eaLnBrk="1" latinLnBrk="0" hangingPunct="1"/>
                      <a:endParaRPr lang="en-AU" sz="2800" b="0" kern="1200" dirty="0">
                        <a:ln>
                          <a:solidFill>
                            <a:schemeClr val="bg1"/>
                          </a:solidFill>
                        </a:ln>
                        <a:solidFill>
                          <a:schemeClr val="tx1"/>
                        </a:solidFill>
                        <a:latin typeface="Arial" pitchFamily="34" charset="0"/>
                        <a:ea typeface="+mn-ea"/>
                        <a:cs typeface="Arial" pitchFamily="34" charset="0"/>
                      </a:endParaRPr>
                    </a:p>
                  </a:txBody>
                  <a:tcPr marL="180000" marR="90000" marT="72000" marB="72000">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00FF99"/>
                      </a:solidFill>
                      <a:prstDash val="solid"/>
                      <a:round/>
                      <a:headEnd type="none" w="med" len="med"/>
                      <a:tailEnd type="none" w="med" len="med"/>
                    </a:lnT>
                    <a:lnB w="12700" cap="flat" cmpd="sng" algn="ctr">
                      <a:solidFill>
                        <a:srgbClr val="00FF9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algn="l" defTabSz="914400" rtl="0" eaLnBrk="1" latinLnBrk="0" hangingPunct="1">
                        <a:spcBef>
                          <a:spcPts val="600"/>
                        </a:spcBef>
                        <a:spcAft>
                          <a:spcPts val="600"/>
                        </a:spcAft>
                      </a:pPr>
                      <a:r>
                        <a:rPr lang="en-AU" sz="3200" b="1" kern="1200" dirty="0" smtClean="0">
                          <a:solidFill>
                            <a:schemeClr val="tx1"/>
                          </a:solidFill>
                          <a:latin typeface="Arial" pitchFamily="34" charset="0"/>
                          <a:ea typeface="+mn-ea"/>
                          <a:cs typeface="Arial" pitchFamily="34" charset="0"/>
                        </a:rPr>
                        <a:t>Menu</a:t>
                      </a:r>
                    </a:p>
                    <a:p>
                      <a:pPr marL="0" algn="l" defTabSz="914400" rtl="0" eaLnBrk="1" latinLnBrk="0" hangingPunct="1">
                        <a:spcBef>
                          <a:spcPts val="600"/>
                        </a:spcBef>
                        <a:spcAft>
                          <a:spcPts val="600"/>
                        </a:spcAft>
                      </a:pPr>
                      <a:endParaRPr lang="en-AU" sz="1200" b="1" kern="1200" dirty="0">
                        <a:solidFill>
                          <a:schemeClr val="tx1"/>
                        </a:solidFill>
                        <a:latin typeface="Arial" pitchFamily="34" charset="0"/>
                        <a:ea typeface="+mn-ea"/>
                        <a:cs typeface="Arial" pitchFamily="34" charset="0"/>
                      </a:endParaRPr>
                    </a:p>
                  </a:txBody>
                  <a:tcPr marL="90000" marR="90000" marT="72000" marB="72000">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FFFD2"/>
                    </a:solidFill>
                  </a:tcPr>
                </a:tc>
                <a:tc>
                  <a:txBody>
                    <a:bodyPr/>
                    <a:lstStyle/>
                    <a:p>
                      <a:pPr marL="0" algn="l" defTabSz="914400" rtl="0" eaLnBrk="1" latinLnBrk="0" hangingPunct="1"/>
                      <a:r>
                        <a:rPr lang="en-AU" sz="2800" b="0" kern="1200" dirty="0" smtClean="0">
                          <a:ln>
                            <a:solidFill>
                              <a:schemeClr val="bg1"/>
                            </a:solidFill>
                          </a:ln>
                          <a:solidFill>
                            <a:schemeClr val="tx1"/>
                          </a:solidFill>
                          <a:latin typeface="Arial" pitchFamily="34" charset="0"/>
                          <a:ea typeface="+mn-ea"/>
                          <a:cs typeface="Arial" pitchFamily="34" charset="0"/>
                        </a:rPr>
                        <a:t>School Newsletter, website and </a:t>
                      </a:r>
                      <a:r>
                        <a:rPr lang="en-AU" sz="2800" b="0" kern="1200" dirty="0" err="1" smtClean="0">
                          <a:ln>
                            <a:solidFill>
                              <a:schemeClr val="bg1"/>
                            </a:solidFill>
                          </a:ln>
                          <a:solidFill>
                            <a:schemeClr val="tx1"/>
                          </a:solidFill>
                          <a:latin typeface="Arial" pitchFamily="34" charset="0"/>
                          <a:ea typeface="+mn-ea"/>
                          <a:cs typeface="Arial" pitchFamily="34" charset="0"/>
                        </a:rPr>
                        <a:t>Flexischools</a:t>
                      </a:r>
                      <a:endParaRPr lang="en-AU" sz="2800" b="0" kern="1200" dirty="0">
                        <a:ln>
                          <a:solidFill>
                            <a:schemeClr val="bg1"/>
                          </a:solidFill>
                        </a:ln>
                        <a:solidFill>
                          <a:schemeClr val="tx1"/>
                        </a:solidFill>
                        <a:latin typeface="Arial" pitchFamily="34" charset="0"/>
                        <a:ea typeface="+mn-ea"/>
                        <a:cs typeface="Arial" pitchFamily="34" charset="0"/>
                      </a:endParaRPr>
                    </a:p>
                  </a:txBody>
                  <a:tcPr marL="180000" marR="90000" marT="72000" marB="72000">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00FF99"/>
                      </a:solidFill>
                      <a:prstDash val="solid"/>
                      <a:round/>
                      <a:headEnd type="none" w="med" len="med"/>
                      <a:tailEnd type="none" w="med" len="med"/>
                    </a:lnT>
                    <a:lnB w="12700" cap="flat" cmpd="sng" algn="ctr">
                      <a:solidFill>
                        <a:srgbClr val="00FF9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marL="0" algn="l" defTabSz="914400" rtl="0" eaLnBrk="1" latinLnBrk="0" hangingPunct="1">
                        <a:spcBef>
                          <a:spcPts val="600"/>
                        </a:spcBef>
                        <a:spcAft>
                          <a:spcPts val="600"/>
                        </a:spcAft>
                      </a:pPr>
                      <a:r>
                        <a:rPr lang="en-AU" sz="3200" b="1" kern="1200" dirty="0" smtClean="0">
                          <a:solidFill>
                            <a:schemeClr val="tx1"/>
                          </a:solidFill>
                          <a:latin typeface="Arial" pitchFamily="34" charset="0"/>
                          <a:ea typeface="+mn-ea"/>
                          <a:cs typeface="Arial" pitchFamily="34" charset="0"/>
                        </a:rPr>
                        <a:t>Lunch orders</a:t>
                      </a:r>
                      <a:endParaRPr lang="en-AU" sz="3200" b="1" kern="1200" dirty="0">
                        <a:solidFill>
                          <a:schemeClr val="tx1"/>
                        </a:solidFill>
                        <a:latin typeface="Arial" pitchFamily="34" charset="0"/>
                        <a:ea typeface="+mn-ea"/>
                        <a:cs typeface="Arial" pitchFamily="34" charset="0"/>
                      </a:endParaRPr>
                    </a:p>
                  </a:txBody>
                  <a:tcPr marL="90000" marR="90000" marT="72000" marB="72000">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8FFFD2"/>
                    </a:solidFill>
                  </a:tcPr>
                </a:tc>
                <a:tc>
                  <a:txBody>
                    <a:bodyPr/>
                    <a:lstStyle/>
                    <a:p>
                      <a:pPr marL="0" algn="l" defTabSz="914400" rtl="0" eaLnBrk="1" latinLnBrk="0" hangingPunct="1"/>
                      <a:r>
                        <a:rPr lang="en-AU" sz="2800" b="0" kern="1200" dirty="0" err="1" smtClean="0">
                          <a:solidFill>
                            <a:schemeClr val="tx1"/>
                          </a:solidFill>
                          <a:latin typeface="Arial" pitchFamily="34" charset="0"/>
                          <a:ea typeface="+mn-ea"/>
                          <a:cs typeface="Arial" pitchFamily="34" charset="0"/>
                        </a:rPr>
                        <a:t>Flexischools</a:t>
                      </a:r>
                      <a:endParaRPr lang="en-AU" sz="2800" b="0" kern="1200" dirty="0">
                        <a:solidFill>
                          <a:schemeClr val="tx1"/>
                        </a:solidFill>
                        <a:latin typeface="Arial" pitchFamily="34" charset="0"/>
                        <a:ea typeface="+mn-ea"/>
                        <a:cs typeface="Arial" pitchFamily="34" charset="0"/>
                      </a:endParaRPr>
                    </a:p>
                  </a:txBody>
                  <a:tcPr marL="180000" marR="90000" marT="72000" marB="72000">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00FF99"/>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07862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Food at School</a:t>
            </a:r>
            <a:endParaRPr lang="en-AU" dirty="0"/>
          </a:p>
        </p:txBody>
      </p:sp>
      <p:sp>
        <p:nvSpPr>
          <p:cNvPr id="3" name="Content Placeholder 2"/>
          <p:cNvSpPr>
            <a:spLocks noGrp="1"/>
          </p:cNvSpPr>
          <p:nvPr>
            <p:ph idx="1"/>
          </p:nvPr>
        </p:nvSpPr>
        <p:spPr/>
        <p:txBody>
          <a:bodyPr/>
          <a:lstStyle/>
          <a:p>
            <a:r>
              <a:rPr lang="en-AU" dirty="0" smtClean="0">
                <a:solidFill>
                  <a:srgbClr val="1F3E7B"/>
                </a:solidFill>
              </a:rPr>
              <a:t>Recommendations</a:t>
            </a:r>
          </a:p>
          <a:p>
            <a:r>
              <a:rPr lang="en-AU" dirty="0" smtClean="0">
                <a:solidFill>
                  <a:srgbClr val="1F3E7B"/>
                </a:solidFill>
              </a:rPr>
              <a:t>Breakfast</a:t>
            </a:r>
          </a:p>
          <a:p>
            <a:r>
              <a:rPr lang="en-AU" dirty="0" smtClean="0">
                <a:solidFill>
                  <a:srgbClr val="1F3E7B"/>
                </a:solidFill>
              </a:rPr>
              <a:t>Lunchboxes</a:t>
            </a:r>
          </a:p>
          <a:p>
            <a:r>
              <a:rPr lang="en-AU" dirty="0" smtClean="0">
                <a:solidFill>
                  <a:srgbClr val="1F3E7B"/>
                </a:solidFill>
              </a:rPr>
              <a:t>School Canteen</a:t>
            </a:r>
          </a:p>
          <a:p>
            <a:r>
              <a:rPr lang="en-AU" dirty="0" smtClean="0">
                <a:solidFill>
                  <a:srgbClr val="1F3E7B"/>
                </a:solidFill>
              </a:rPr>
              <a:t>Crunch&amp;Sip</a:t>
            </a:r>
          </a:p>
          <a:p>
            <a:r>
              <a:rPr lang="en-AU" dirty="0" smtClean="0">
                <a:solidFill>
                  <a:srgbClr val="1F3E7B"/>
                </a:solidFill>
              </a:rPr>
              <a:t>Other programs</a:t>
            </a:r>
          </a:p>
          <a:p>
            <a:r>
              <a:rPr lang="en-AU" dirty="0" smtClean="0">
                <a:solidFill>
                  <a:srgbClr val="1F3E7B"/>
                </a:solidFill>
              </a:rPr>
              <a:t>Being active</a:t>
            </a:r>
            <a:endParaRPr lang="en-AU" dirty="0">
              <a:solidFill>
                <a:srgbClr val="1F3E7B"/>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340768"/>
            <a:ext cx="3524250" cy="48482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575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Crunch &amp; Sip Break</a:t>
            </a:r>
            <a:endParaRPr lang="en-AU" dirty="0"/>
          </a:p>
        </p:txBody>
      </p:sp>
      <p:graphicFrame>
        <p:nvGraphicFramePr>
          <p:cNvPr id="4" name="Group 44"/>
          <p:cNvGraphicFramePr>
            <a:graphicFrameLocks noGrp="1"/>
          </p:cNvGraphicFramePr>
          <p:nvPr>
            <p:ph sz="half" idx="4294967295"/>
            <p:extLst>
              <p:ext uri="{D42A27DB-BD31-4B8C-83A1-F6EECF244321}">
                <p14:modId xmlns:p14="http://schemas.microsoft.com/office/powerpoint/2010/main" val="3317246638"/>
              </p:ext>
            </p:extLst>
          </p:nvPr>
        </p:nvGraphicFramePr>
        <p:xfrm>
          <a:off x="467544" y="2276872"/>
          <a:ext cx="8218487" cy="3681764"/>
        </p:xfrm>
        <a:graphic>
          <a:graphicData uri="http://schemas.openxmlformats.org/drawingml/2006/table">
            <a:tbl>
              <a:tblPr/>
              <a:tblGrid>
                <a:gridCol w="3960812">
                  <a:extLst>
                    <a:ext uri="{9D8B030D-6E8A-4147-A177-3AD203B41FA5}">
                      <a16:colId xmlns:a16="http://schemas.microsoft.com/office/drawing/2014/main" val="20000"/>
                    </a:ext>
                  </a:extLst>
                </a:gridCol>
                <a:gridCol w="4257675">
                  <a:extLst>
                    <a:ext uri="{9D8B030D-6E8A-4147-A177-3AD203B41FA5}">
                      <a16:colId xmlns:a16="http://schemas.microsoft.com/office/drawing/2014/main" val="20001"/>
                    </a:ext>
                  </a:extLst>
                </a:gridCol>
              </a:tblGrid>
              <a:tr h="518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dirty="0" smtClean="0">
                          <a:ln>
                            <a:noFill/>
                          </a:ln>
                          <a:solidFill>
                            <a:schemeClr val="bg1"/>
                          </a:solidFill>
                          <a:effectLst/>
                          <a:latin typeface="Arial" charset="0"/>
                          <a:sym typeface="Wingdings" pitchFamily="2" charset="2"/>
                        </a:rPr>
                        <a:t>Allowed</a:t>
                      </a:r>
                    </a:p>
                  </a:txBody>
                  <a:tcPr marT="45665" marB="45665"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8882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dirty="0" smtClean="0">
                          <a:ln>
                            <a:noFill/>
                          </a:ln>
                          <a:solidFill>
                            <a:schemeClr val="bg1"/>
                          </a:solidFill>
                          <a:effectLst/>
                          <a:latin typeface="Arial" charset="0"/>
                          <a:sym typeface="Wingdings" pitchFamily="2" charset="2"/>
                        </a:rPr>
                        <a:t> Not allowed</a:t>
                      </a:r>
                    </a:p>
                  </a:txBody>
                  <a:tcPr marT="45665" marB="45665"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r h="1188585">
                <a:tc>
                  <a:txBody>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AU" sz="2400" b="0" i="0" u="none" strike="noStrike" cap="none" normalizeH="0" baseline="0" dirty="0" smtClean="0">
                          <a:ln>
                            <a:noFill/>
                          </a:ln>
                          <a:solidFill>
                            <a:srgbClr val="1F3E7B"/>
                          </a:solidFill>
                          <a:effectLst/>
                          <a:latin typeface="Arial" charset="0"/>
                        </a:rPr>
                        <a:t>Fresh fruit (whole or chopped)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AU" sz="2400" b="0" i="0" u="none" strike="noStrike" cap="none" normalizeH="0" baseline="0" dirty="0" smtClean="0">
                          <a:ln>
                            <a:noFill/>
                          </a:ln>
                          <a:solidFill>
                            <a:srgbClr val="1F3E7B"/>
                          </a:solidFill>
                          <a:effectLst/>
                          <a:latin typeface="Arial" charset="0"/>
                        </a:rPr>
                        <a:t>Fresh vegetables e.g. celery, carrot sticks, beans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AU" sz="2400" b="0" i="0" u="none" strike="noStrike" cap="none" normalizeH="0" baseline="0" dirty="0" smtClean="0">
                          <a:ln>
                            <a:noFill/>
                          </a:ln>
                          <a:solidFill>
                            <a:srgbClr val="1F3E7B"/>
                          </a:solidFill>
                          <a:effectLst/>
                          <a:latin typeface="Arial" charset="0"/>
                        </a:rPr>
                        <a:t>Fruit canned in water, juice or ‘no added sugar’ e.g. peach slices</a:t>
                      </a:r>
                    </a:p>
                  </a:txBody>
                  <a:tcPr marT="45665" marB="45665"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AU" sz="2400" b="0" i="0" u="none" strike="noStrike" cap="none" normalizeH="0" baseline="0" dirty="0" smtClean="0">
                          <a:ln>
                            <a:noFill/>
                          </a:ln>
                          <a:solidFill>
                            <a:srgbClr val="1F3E7B"/>
                          </a:solidFill>
                          <a:effectLst/>
                          <a:latin typeface="Arial" charset="0"/>
                        </a:rPr>
                        <a:t>‘Fruit </a:t>
                      </a:r>
                      <a:r>
                        <a:rPr kumimoji="0" lang="en-AU" sz="2400" b="0" i="0" u="none" strike="noStrike" kern="1200" cap="none" normalizeH="0" baseline="0" dirty="0" smtClean="0">
                          <a:ln>
                            <a:noFill/>
                          </a:ln>
                          <a:solidFill>
                            <a:srgbClr val="1F3E7B"/>
                          </a:solidFill>
                          <a:effectLst/>
                          <a:latin typeface="Arial" charset="0"/>
                          <a:ea typeface="+mn-ea"/>
                          <a:cs typeface="+mn-cs"/>
                        </a:rPr>
                        <a:t>products’ e.g. fruit leather, fruit roll-ups or similar</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AU" sz="2400" b="0" i="0" u="none" strike="noStrike" kern="1200" cap="none" normalizeH="0" baseline="0" dirty="0" smtClean="0">
                          <a:ln>
                            <a:noFill/>
                          </a:ln>
                          <a:solidFill>
                            <a:srgbClr val="1F3E7B"/>
                          </a:solidFill>
                          <a:effectLst/>
                          <a:latin typeface="Arial" charset="0"/>
                          <a:ea typeface="+mn-ea"/>
                          <a:cs typeface="+mn-cs"/>
                        </a:rPr>
                        <a:t>Fruit lollies </a:t>
                      </a:r>
                      <a:r>
                        <a:rPr kumimoji="0" lang="en-AU" sz="2400" b="0" i="0" u="none" strike="noStrike" cap="none" normalizeH="0" baseline="0" dirty="0" smtClean="0">
                          <a:ln>
                            <a:noFill/>
                          </a:ln>
                          <a:solidFill>
                            <a:srgbClr val="1F3E7B"/>
                          </a:solidFill>
                          <a:effectLst/>
                          <a:latin typeface="Arial" charset="0"/>
                        </a:rPr>
                        <a:t>or jellies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AU" sz="2400" b="0" i="0" u="none" strike="noStrike" cap="none" normalizeH="0" baseline="0" dirty="0" smtClean="0">
                          <a:ln>
                            <a:noFill/>
                          </a:ln>
                          <a:solidFill>
                            <a:srgbClr val="1F3E7B"/>
                          </a:solidFill>
                          <a:effectLst/>
                          <a:latin typeface="Arial" charset="0"/>
                        </a:rPr>
                        <a:t>Fruit canned in syrup</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AU" sz="2400" b="0" i="0" u="none" strike="noStrike" cap="none" normalizeH="0" baseline="0" dirty="0" smtClean="0">
                          <a:ln>
                            <a:noFill/>
                          </a:ln>
                          <a:solidFill>
                            <a:srgbClr val="1F3E7B"/>
                          </a:solidFill>
                          <a:effectLst/>
                          <a:latin typeface="Arial" charset="0"/>
                        </a:rPr>
                        <a:t>Drinks other than plain water</a:t>
                      </a:r>
                    </a:p>
                  </a:txBody>
                  <a:tcPr marT="45665" marB="45665"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TextBox 4"/>
          <p:cNvSpPr txBox="1"/>
          <p:nvPr/>
        </p:nvSpPr>
        <p:spPr>
          <a:xfrm>
            <a:off x="467544" y="1340768"/>
            <a:ext cx="8064896" cy="830997"/>
          </a:xfrm>
          <a:prstGeom prst="rect">
            <a:avLst/>
          </a:prstGeom>
          <a:noFill/>
        </p:spPr>
        <p:txBody>
          <a:bodyPr wrap="square" rtlCol="0">
            <a:spAutoFit/>
          </a:bodyPr>
          <a:lstStyle/>
          <a:p>
            <a:pPr>
              <a:spcBef>
                <a:spcPct val="0"/>
              </a:spcBef>
            </a:pPr>
            <a:r>
              <a:rPr lang="en-AU" sz="2400" dirty="0" smtClean="0">
                <a:solidFill>
                  <a:srgbClr val="1F3E7B"/>
                </a:solidFill>
                <a:latin typeface="Arial" pitchFamily="34" charset="0"/>
                <a:cs typeface="Arial" pitchFamily="34" charset="0"/>
              </a:rPr>
              <a:t>This is a set </a:t>
            </a:r>
            <a:r>
              <a:rPr lang="en-AU" sz="2400" dirty="0">
                <a:solidFill>
                  <a:srgbClr val="1F3E7B"/>
                </a:solidFill>
                <a:latin typeface="Arial" pitchFamily="34" charset="0"/>
                <a:cs typeface="Arial" pitchFamily="34" charset="0"/>
              </a:rPr>
              <a:t>break to eat fruit or salad vegetables and drink water </a:t>
            </a:r>
            <a:r>
              <a:rPr lang="en-AU" sz="2400" dirty="0" smtClean="0">
                <a:solidFill>
                  <a:srgbClr val="1F3E7B"/>
                </a:solidFill>
                <a:latin typeface="Arial" pitchFamily="34" charset="0"/>
                <a:cs typeface="Arial" pitchFamily="34" charset="0"/>
              </a:rPr>
              <a:t>in the </a:t>
            </a:r>
            <a:r>
              <a:rPr lang="en-AU" sz="2400" dirty="0">
                <a:solidFill>
                  <a:srgbClr val="1F3E7B"/>
                </a:solidFill>
                <a:latin typeface="Arial" pitchFamily="34" charset="0"/>
                <a:cs typeface="Arial" pitchFamily="34" charset="0"/>
              </a:rPr>
              <a:t>classroom</a:t>
            </a:r>
            <a:r>
              <a:rPr lang="en-AU" sz="2400" dirty="0" smtClean="0">
                <a:solidFill>
                  <a:srgbClr val="1F3E7B"/>
                </a:solidFill>
                <a:latin typeface="Arial" pitchFamily="34" charset="0"/>
                <a:cs typeface="Arial" pitchFamily="34" charset="0"/>
              </a:rPr>
              <a:t>.</a:t>
            </a:r>
            <a:endParaRPr lang="en-AU" sz="2400" dirty="0">
              <a:solidFill>
                <a:srgbClr val="1F3E7B"/>
              </a:solidFill>
              <a:latin typeface="Arial" pitchFamily="34" charset="0"/>
              <a:cs typeface="Arial" pitchFamily="34" charset="0"/>
            </a:endParaRPr>
          </a:p>
        </p:txBody>
      </p:sp>
      <p:pic>
        <p:nvPicPr>
          <p:cNvPr id="512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80804" y="6093296"/>
            <a:ext cx="22383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041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Food Allergies</a:t>
            </a:r>
            <a:endParaRPr lang="en-AU" dirty="0"/>
          </a:p>
        </p:txBody>
      </p:sp>
      <p:sp>
        <p:nvSpPr>
          <p:cNvPr id="3" name="Content Placeholder 2"/>
          <p:cNvSpPr>
            <a:spLocks noGrp="1"/>
          </p:cNvSpPr>
          <p:nvPr>
            <p:ph idx="1"/>
          </p:nvPr>
        </p:nvSpPr>
        <p:spPr/>
        <p:txBody>
          <a:bodyPr/>
          <a:lstStyle/>
          <a:p>
            <a:r>
              <a:rPr lang="en-AU" dirty="0">
                <a:solidFill>
                  <a:srgbClr val="1F3E7B"/>
                </a:solidFill>
              </a:rPr>
              <a:t>Our school has a </a:t>
            </a:r>
            <a:r>
              <a:rPr lang="en-AU" dirty="0" smtClean="0">
                <a:solidFill>
                  <a:srgbClr val="1F3E7B"/>
                </a:solidFill>
              </a:rPr>
              <a:t>nut </a:t>
            </a:r>
            <a:r>
              <a:rPr lang="en-AU" dirty="0">
                <a:solidFill>
                  <a:srgbClr val="1F3E7B"/>
                </a:solidFill>
              </a:rPr>
              <a:t>free policy</a:t>
            </a:r>
          </a:p>
          <a:p>
            <a:endParaRPr lang="en-AU" dirty="0">
              <a:solidFill>
                <a:srgbClr val="1F3E7B"/>
              </a:solidFill>
            </a:endParaRPr>
          </a:p>
          <a:p>
            <a:r>
              <a:rPr lang="en-AU" dirty="0">
                <a:solidFill>
                  <a:srgbClr val="1F3E7B"/>
                </a:solidFill>
              </a:rPr>
              <a:t>If your child has a severe allergic reaction to </a:t>
            </a:r>
            <a:r>
              <a:rPr lang="en-AU" dirty="0" smtClean="0">
                <a:solidFill>
                  <a:srgbClr val="1F3E7B"/>
                </a:solidFill>
              </a:rPr>
              <a:t>food, </a:t>
            </a:r>
            <a:r>
              <a:rPr lang="en-AU" dirty="0">
                <a:solidFill>
                  <a:srgbClr val="1F3E7B"/>
                </a:solidFill>
              </a:rPr>
              <a:t>notify the </a:t>
            </a:r>
            <a:r>
              <a:rPr lang="en-AU" dirty="0" smtClean="0">
                <a:solidFill>
                  <a:srgbClr val="1F3E7B"/>
                </a:solidFill>
              </a:rPr>
              <a:t>school</a:t>
            </a:r>
            <a:endParaRPr lang="en-AU" dirty="0">
              <a:solidFill>
                <a:srgbClr val="1F3E7B"/>
              </a:solidFill>
            </a:endParaRPr>
          </a:p>
          <a:p>
            <a:pPr marL="0" indent="0">
              <a:buNone/>
            </a:pPr>
            <a:endParaRPr lang="en-AU" dirty="0"/>
          </a:p>
        </p:txBody>
      </p:sp>
      <p:pic>
        <p:nvPicPr>
          <p:cNvPr id="4" name="Picture 6"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857131"/>
            <a:ext cx="1512168"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649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800" dirty="0" smtClean="0"/>
              <a:t>Nutrition in Schools Policy</a:t>
            </a:r>
            <a:endParaRPr lang="en-AU" sz="4800" dirty="0"/>
          </a:p>
        </p:txBody>
      </p:sp>
      <p:sp>
        <p:nvSpPr>
          <p:cNvPr id="4" name="TextBox 4"/>
          <p:cNvSpPr txBox="1">
            <a:spLocks noChangeArrowheads="1"/>
          </p:cNvSpPr>
          <p:nvPr/>
        </p:nvSpPr>
        <p:spPr bwMode="auto">
          <a:xfrm>
            <a:off x="1347110" y="1303172"/>
            <a:ext cx="676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AU" sz="1600" i="1" dirty="0">
                <a:solidFill>
                  <a:schemeClr val="tx1">
                    <a:lumMod val="50000"/>
                    <a:lumOff val="50000"/>
                  </a:schemeClr>
                </a:solidFill>
              </a:rPr>
              <a:t>S</a:t>
            </a:r>
            <a:r>
              <a:rPr lang="en-AU" sz="1600" i="1" dirty="0" smtClean="0">
                <a:solidFill>
                  <a:schemeClr val="tx1">
                    <a:lumMod val="50000"/>
                    <a:lumOff val="50000"/>
                  </a:schemeClr>
                </a:solidFill>
              </a:rPr>
              <a:t>chools to promote and model healthy eating and good nutrition in school programs and activities relating to or involving food and drink.</a:t>
            </a:r>
          </a:p>
        </p:txBody>
      </p:sp>
      <p:graphicFrame>
        <p:nvGraphicFramePr>
          <p:cNvPr id="5" name="Diagram 4"/>
          <p:cNvGraphicFramePr/>
          <p:nvPr>
            <p:extLst>
              <p:ext uri="{D42A27DB-BD31-4B8C-83A1-F6EECF244321}">
                <p14:modId xmlns:p14="http://schemas.microsoft.com/office/powerpoint/2010/main" val="2474386451"/>
              </p:ext>
            </p:extLst>
          </p:nvPr>
        </p:nvGraphicFramePr>
        <p:xfrm>
          <a:off x="395536" y="1887372"/>
          <a:ext cx="8208912" cy="4477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5271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 Active</a:t>
            </a:r>
            <a:endParaRPr lang="en-AU" dirty="0"/>
          </a:p>
        </p:txBody>
      </p:sp>
      <p:sp>
        <p:nvSpPr>
          <p:cNvPr id="3" name="Content Placeholder 2"/>
          <p:cNvSpPr>
            <a:spLocks noGrp="1"/>
          </p:cNvSpPr>
          <p:nvPr>
            <p:ph idx="1"/>
          </p:nvPr>
        </p:nvSpPr>
        <p:spPr/>
        <p:txBody>
          <a:bodyPr>
            <a:noAutofit/>
          </a:bodyPr>
          <a:lstStyle/>
          <a:p>
            <a:pPr marL="0" indent="0">
              <a:buNone/>
            </a:pPr>
            <a:r>
              <a:rPr lang="en-AU" sz="2400" dirty="0" smtClean="0">
                <a:solidFill>
                  <a:srgbClr val="1F3E7B"/>
                </a:solidFill>
              </a:rPr>
              <a:t>Children </a:t>
            </a:r>
            <a:r>
              <a:rPr lang="en-AU" sz="2400" dirty="0">
                <a:solidFill>
                  <a:srgbClr val="1F3E7B"/>
                </a:solidFill>
              </a:rPr>
              <a:t>need </a:t>
            </a:r>
            <a:r>
              <a:rPr lang="en-AU" sz="2400" b="1" dirty="0">
                <a:solidFill>
                  <a:srgbClr val="1F3E7B"/>
                </a:solidFill>
              </a:rPr>
              <a:t>at least 60 minutes </a:t>
            </a:r>
            <a:r>
              <a:rPr lang="en-AU" sz="2400" dirty="0">
                <a:solidFill>
                  <a:srgbClr val="1F3E7B"/>
                </a:solidFill>
              </a:rPr>
              <a:t>of moderate to vigorous physical activity every day. </a:t>
            </a:r>
          </a:p>
          <a:p>
            <a:pPr marL="0" indent="0">
              <a:buNone/>
            </a:pPr>
            <a:r>
              <a:rPr lang="en-AU" sz="2800" b="1" dirty="0" smtClean="0">
                <a:solidFill>
                  <a:srgbClr val="0070C0"/>
                </a:solidFill>
              </a:rPr>
              <a:t>Ways </a:t>
            </a:r>
            <a:r>
              <a:rPr lang="en-AU" sz="2800" b="1" dirty="0">
                <a:solidFill>
                  <a:srgbClr val="0070C0"/>
                </a:solidFill>
              </a:rPr>
              <a:t>to be active</a:t>
            </a:r>
          </a:p>
          <a:p>
            <a:r>
              <a:rPr lang="en-AU" sz="2400" dirty="0">
                <a:solidFill>
                  <a:srgbClr val="1F3E7B"/>
                </a:solidFill>
              </a:rPr>
              <a:t>Try to walk, cycle, scooter or skate </a:t>
            </a:r>
            <a:r>
              <a:rPr lang="en-AU" sz="2400" dirty="0" smtClean="0">
                <a:solidFill>
                  <a:srgbClr val="1F3E7B"/>
                </a:solidFill>
              </a:rPr>
              <a:t/>
            </a:r>
            <a:br>
              <a:rPr lang="en-AU" sz="2400" dirty="0" smtClean="0">
                <a:solidFill>
                  <a:srgbClr val="1F3E7B"/>
                </a:solidFill>
              </a:rPr>
            </a:br>
            <a:r>
              <a:rPr lang="en-AU" sz="2400" dirty="0" smtClean="0">
                <a:solidFill>
                  <a:srgbClr val="1F3E7B"/>
                </a:solidFill>
              </a:rPr>
              <a:t>with </a:t>
            </a:r>
            <a:r>
              <a:rPr lang="en-AU" sz="2400" dirty="0">
                <a:solidFill>
                  <a:srgbClr val="1F3E7B"/>
                </a:solidFill>
              </a:rPr>
              <a:t>your child to school or park the </a:t>
            </a:r>
            <a:r>
              <a:rPr lang="en-AU" sz="2400" dirty="0" smtClean="0">
                <a:solidFill>
                  <a:srgbClr val="1F3E7B"/>
                </a:solidFill>
              </a:rPr>
              <a:t/>
            </a:r>
            <a:br>
              <a:rPr lang="en-AU" sz="2400" dirty="0" smtClean="0">
                <a:solidFill>
                  <a:srgbClr val="1F3E7B"/>
                </a:solidFill>
              </a:rPr>
            </a:br>
            <a:r>
              <a:rPr lang="en-AU" sz="2400" dirty="0" smtClean="0">
                <a:solidFill>
                  <a:srgbClr val="1F3E7B"/>
                </a:solidFill>
              </a:rPr>
              <a:t>car </a:t>
            </a:r>
            <a:r>
              <a:rPr lang="en-AU" sz="2400" dirty="0">
                <a:solidFill>
                  <a:srgbClr val="1F3E7B"/>
                </a:solidFill>
              </a:rPr>
              <a:t>1km away from the school and </a:t>
            </a:r>
            <a:r>
              <a:rPr lang="en-AU" sz="2400" dirty="0" smtClean="0">
                <a:solidFill>
                  <a:srgbClr val="1F3E7B"/>
                </a:solidFill>
              </a:rPr>
              <a:t/>
            </a:r>
            <a:br>
              <a:rPr lang="en-AU" sz="2400" dirty="0" smtClean="0">
                <a:solidFill>
                  <a:srgbClr val="1F3E7B"/>
                </a:solidFill>
              </a:rPr>
            </a:br>
            <a:r>
              <a:rPr lang="en-AU" sz="2400" dirty="0" smtClean="0">
                <a:solidFill>
                  <a:srgbClr val="1F3E7B"/>
                </a:solidFill>
              </a:rPr>
              <a:t>walk </a:t>
            </a:r>
            <a:r>
              <a:rPr lang="en-AU" sz="2400" dirty="0">
                <a:solidFill>
                  <a:srgbClr val="1F3E7B"/>
                </a:solidFill>
              </a:rPr>
              <a:t>the rest of the </a:t>
            </a:r>
            <a:r>
              <a:rPr lang="en-AU" sz="2400" dirty="0" smtClean="0">
                <a:solidFill>
                  <a:srgbClr val="1F3E7B"/>
                </a:solidFill>
              </a:rPr>
              <a:t>way.</a:t>
            </a:r>
            <a:endParaRPr lang="en-AU" sz="2400" dirty="0">
              <a:solidFill>
                <a:srgbClr val="1F3E7B"/>
              </a:solidFill>
            </a:endParaRPr>
          </a:p>
          <a:p>
            <a:r>
              <a:rPr lang="en-AU" sz="2400" dirty="0">
                <a:solidFill>
                  <a:srgbClr val="1F3E7B"/>
                </a:solidFill>
              </a:rPr>
              <a:t>Walk the dog</a:t>
            </a:r>
          </a:p>
          <a:p>
            <a:r>
              <a:rPr lang="en-AU" sz="2400" dirty="0">
                <a:solidFill>
                  <a:srgbClr val="1F3E7B"/>
                </a:solidFill>
              </a:rPr>
              <a:t>Play in the backyard – use your </a:t>
            </a:r>
            <a:r>
              <a:rPr lang="en-AU" sz="2400" dirty="0" smtClean="0">
                <a:solidFill>
                  <a:srgbClr val="1F3E7B"/>
                </a:solidFill>
              </a:rPr>
              <a:t/>
            </a:r>
            <a:br>
              <a:rPr lang="en-AU" sz="2400" dirty="0" smtClean="0">
                <a:solidFill>
                  <a:srgbClr val="1F3E7B"/>
                </a:solidFill>
              </a:rPr>
            </a:br>
            <a:r>
              <a:rPr lang="en-AU" sz="2400" dirty="0" smtClean="0">
                <a:solidFill>
                  <a:srgbClr val="1F3E7B"/>
                </a:solidFill>
              </a:rPr>
              <a:t>imagination </a:t>
            </a:r>
            <a:r>
              <a:rPr lang="en-AU" sz="2400" dirty="0">
                <a:solidFill>
                  <a:srgbClr val="1F3E7B"/>
                </a:solidFill>
              </a:rPr>
              <a:t>e.g. </a:t>
            </a:r>
            <a:r>
              <a:rPr lang="en-AU" sz="2400" dirty="0" smtClean="0">
                <a:solidFill>
                  <a:srgbClr val="1F3E7B"/>
                </a:solidFill>
              </a:rPr>
              <a:t>build </a:t>
            </a:r>
            <a:r>
              <a:rPr lang="en-AU" sz="2400" dirty="0">
                <a:solidFill>
                  <a:srgbClr val="1F3E7B"/>
                </a:solidFill>
              </a:rPr>
              <a:t>an obstacle course</a:t>
            </a:r>
          </a:p>
          <a:p>
            <a:r>
              <a:rPr lang="en-AU" sz="2400" dirty="0">
                <a:solidFill>
                  <a:srgbClr val="1F3E7B"/>
                </a:solidFill>
              </a:rPr>
              <a:t>Play at your local park or sports field</a:t>
            </a:r>
          </a:p>
          <a:p>
            <a:r>
              <a:rPr lang="en-AU" sz="2400" dirty="0">
                <a:solidFill>
                  <a:srgbClr val="1F3E7B"/>
                </a:solidFill>
              </a:rPr>
              <a:t>Join a physical activity group e.g</a:t>
            </a:r>
            <a:r>
              <a:rPr lang="en-AU" sz="2400" dirty="0" smtClean="0">
                <a:solidFill>
                  <a:srgbClr val="1F3E7B"/>
                </a:solidFill>
              </a:rPr>
              <a:t>. </a:t>
            </a:r>
            <a:r>
              <a:rPr lang="en-AU" sz="2400" dirty="0">
                <a:solidFill>
                  <a:srgbClr val="1F3E7B"/>
                </a:solidFill>
              </a:rPr>
              <a:t>sport, dance.</a:t>
            </a:r>
          </a:p>
          <a:p>
            <a:endParaRPr lang="en-AU"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0152" y="1763327"/>
            <a:ext cx="2770612" cy="31778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986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 Active: Screens Off</a:t>
            </a:r>
            <a:endParaRPr lang="en-AU" dirty="0"/>
          </a:p>
        </p:txBody>
      </p:sp>
      <p:sp>
        <p:nvSpPr>
          <p:cNvPr id="3" name="Content Placeholder 2"/>
          <p:cNvSpPr>
            <a:spLocks noGrp="1"/>
          </p:cNvSpPr>
          <p:nvPr>
            <p:ph idx="1"/>
          </p:nvPr>
        </p:nvSpPr>
        <p:spPr/>
        <p:txBody>
          <a:bodyPr>
            <a:noAutofit/>
          </a:bodyPr>
          <a:lstStyle/>
          <a:p>
            <a:pPr marL="0" indent="0">
              <a:buNone/>
            </a:pPr>
            <a:r>
              <a:rPr lang="en-AU" sz="2400" dirty="0">
                <a:solidFill>
                  <a:srgbClr val="1F3E7B"/>
                </a:solidFill>
              </a:rPr>
              <a:t>It is recommended that 5-12 years olds spend</a:t>
            </a:r>
            <a:r>
              <a:rPr lang="en-AU" sz="2400" b="1" dirty="0">
                <a:solidFill>
                  <a:srgbClr val="1F3E7B"/>
                </a:solidFill>
              </a:rPr>
              <a:t> no more than two hours </a:t>
            </a:r>
            <a:r>
              <a:rPr lang="en-AU" sz="2400" dirty="0">
                <a:solidFill>
                  <a:srgbClr val="1F3E7B"/>
                </a:solidFill>
              </a:rPr>
              <a:t>each day on the computer, small screen games or watching TV</a:t>
            </a:r>
            <a:r>
              <a:rPr lang="en-AU" sz="2400" dirty="0" smtClean="0">
                <a:solidFill>
                  <a:srgbClr val="1F3E7B"/>
                </a:solidFill>
              </a:rPr>
              <a:t>.</a:t>
            </a:r>
            <a:endParaRPr lang="en-AU" sz="2000" dirty="0" smtClean="0">
              <a:solidFill>
                <a:srgbClr val="1F3E7B"/>
              </a:solidFill>
            </a:endParaRPr>
          </a:p>
          <a:p>
            <a:pPr marL="0" indent="0">
              <a:buNone/>
            </a:pPr>
            <a:endParaRPr lang="en-AU" dirty="0" smtClean="0"/>
          </a:p>
          <a:p>
            <a:pPr marL="0" indent="0">
              <a:buNone/>
            </a:pPr>
            <a:r>
              <a:rPr lang="en-AU" sz="2400" b="1" dirty="0" smtClean="0">
                <a:solidFill>
                  <a:srgbClr val="0066FF"/>
                </a:solidFill>
              </a:rPr>
              <a:t>Effects </a:t>
            </a:r>
            <a:r>
              <a:rPr lang="en-AU" sz="2400" b="1" dirty="0">
                <a:solidFill>
                  <a:srgbClr val="0066FF"/>
                </a:solidFill>
              </a:rPr>
              <a:t>of too much screen time:</a:t>
            </a:r>
          </a:p>
          <a:p>
            <a:r>
              <a:rPr lang="en-AU" sz="2200" dirty="0">
                <a:solidFill>
                  <a:srgbClr val="1F3E7B"/>
                </a:solidFill>
              </a:rPr>
              <a:t>Poor fitness, poor posture</a:t>
            </a:r>
          </a:p>
          <a:p>
            <a:r>
              <a:rPr lang="en-AU" sz="2200" dirty="0">
                <a:solidFill>
                  <a:srgbClr val="1F3E7B"/>
                </a:solidFill>
              </a:rPr>
              <a:t>Poor eye development</a:t>
            </a:r>
          </a:p>
          <a:p>
            <a:r>
              <a:rPr lang="en-AU" sz="2200" dirty="0">
                <a:solidFill>
                  <a:srgbClr val="1F3E7B"/>
                </a:solidFill>
              </a:rPr>
              <a:t>Sleep problems</a:t>
            </a:r>
          </a:p>
          <a:p>
            <a:r>
              <a:rPr lang="en-AU" sz="2200" dirty="0">
                <a:solidFill>
                  <a:srgbClr val="1F3E7B"/>
                </a:solidFill>
              </a:rPr>
              <a:t>Less time in creative and active play</a:t>
            </a:r>
          </a:p>
          <a:p>
            <a:r>
              <a:rPr lang="en-AU" sz="2200" dirty="0">
                <a:solidFill>
                  <a:srgbClr val="1F3E7B"/>
                </a:solidFill>
              </a:rPr>
              <a:t>Greater risk of being overweight as a child and adult</a:t>
            </a:r>
          </a:p>
          <a:p>
            <a:r>
              <a:rPr lang="en-AU" sz="2200" dirty="0">
                <a:solidFill>
                  <a:srgbClr val="1F3E7B"/>
                </a:solidFill>
              </a:rPr>
              <a:t>Social issues </a:t>
            </a:r>
            <a:r>
              <a:rPr lang="en-AU" sz="2200" dirty="0" smtClean="0">
                <a:solidFill>
                  <a:srgbClr val="1F3E7B"/>
                </a:solidFill>
              </a:rPr>
              <a:t>e.g. </a:t>
            </a:r>
            <a:r>
              <a:rPr lang="en-AU" sz="2200" dirty="0">
                <a:solidFill>
                  <a:srgbClr val="1F3E7B"/>
                </a:solidFill>
              </a:rPr>
              <a:t>less time interacting with </a:t>
            </a:r>
            <a:r>
              <a:rPr lang="en-AU" sz="2200" dirty="0" smtClean="0">
                <a:solidFill>
                  <a:srgbClr val="1F3E7B"/>
                </a:solidFill>
              </a:rPr>
              <a:t>siblings &amp; </a:t>
            </a:r>
            <a:r>
              <a:rPr lang="en-AU" sz="2200" dirty="0">
                <a:solidFill>
                  <a:srgbClr val="1F3E7B"/>
                </a:solidFill>
              </a:rPr>
              <a:t>friends</a:t>
            </a:r>
          </a:p>
          <a:p>
            <a:endParaRPr lang="en-AU" dirty="0"/>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656" y="2060848"/>
            <a:ext cx="3253824" cy="25202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895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More Information</a:t>
            </a:r>
            <a:endParaRPr lang="en-AU" dirty="0"/>
          </a:p>
        </p:txBody>
      </p:sp>
      <p:sp>
        <p:nvSpPr>
          <p:cNvPr id="3" name="Content Placeholder 2"/>
          <p:cNvSpPr>
            <a:spLocks noGrp="1"/>
          </p:cNvSpPr>
          <p:nvPr>
            <p:ph idx="1"/>
          </p:nvPr>
        </p:nvSpPr>
        <p:spPr/>
        <p:txBody>
          <a:bodyPr>
            <a:normAutofit lnSpcReduction="10000"/>
          </a:bodyPr>
          <a:lstStyle/>
          <a:p>
            <a:r>
              <a:rPr lang="en-AU" b="1" dirty="0" smtClean="0">
                <a:solidFill>
                  <a:srgbClr val="0066FF"/>
                </a:solidFill>
              </a:rPr>
              <a:t>Healthy Kids:</a:t>
            </a:r>
            <a:r>
              <a:rPr lang="en-AU" dirty="0" smtClean="0"/>
              <a:t/>
            </a:r>
            <a:br>
              <a:rPr lang="en-AU" dirty="0" smtClean="0"/>
            </a:br>
            <a:r>
              <a:rPr lang="en-AU" sz="2400" dirty="0" smtClean="0">
                <a:hlinkClick r:id="rId3"/>
              </a:rPr>
              <a:t>www.healthykids.nsw.gov.au</a:t>
            </a:r>
            <a:endParaRPr lang="en-AU" sz="2400" dirty="0" smtClean="0"/>
          </a:p>
          <a:p>
            <a:endParaRPr lang="en-AU" sz="2400" dirty="0"/>
          </a:p>
          <a:p>
            <a:r>
              <a:rPr lang="en-AU" b="1" dirty="0">
                <a:solidFill>
                  <a:srgbClr val="0066FF"/>
                </a:solidFill>
              </a:rPr>
              <a:t>Healthy Kids </a:t>
            </a:r>
            <a:r>
              <a:rPr lang="en-AU" b="1" dirty="0" smtClean="0">
                <a:solidFill>
                  <a:srgbClr val="0066FF"/>
                </a:solidFill>
              </a:rPr>
              <a:t>Association:</a:t>
            </a:r>
            <a:br>
              <a:rPr lang="en-AU" b="1" dirty="0" smtClean="0">
                <a:solidFill>
                  <a:srgbClr val="0066FF"/>
                </a:solidFill>
              </a:rPr>
            </a:br>
            <a:r>
              <a:rPr lang="en-AU" sz="2400" dirty="0">
                <a:hlinkClick r:id="rId4"/>
              </a:rPr>
              <a:t>www.healthy-kids.com.au</a:t>
            </a:r>
            <a:r>
              <a:rPr lang="en-AU" sz="2400" dirty="0" smtClean="0"/>
              <a:t>  </a:t>
            </a:r>
            <a:endParaRPr lang="en-AU" sz="2400" dirty="0"/>
          </a:p>
          <a:p>
            <a:pPr marL="0" indent="0">
              <a:buNone/>
            </a:pPr>
            <a:r>
              <a:rPr lang="en-AU" b="1" dirty="0" smtClean="0">
                <a:solidFill>
                  <a:srgbClr val="0066FF"/>
                </a:solidFill>
              </a:rPr>
              <a:t> </a:t>
            </a:r>
          </a:p>
          <a:p>
            <a:r>
              <a:rPr lang="en-AU" b="1" dirty="0" smtClean="0">
                <a:solidFill>
                  <a:srgbClr val="0066FF"/>
                </a:solidFill>
              </a:rPr>
              <a:t>Live Life Well @ School</a:t>
            </a:r>
            <a:br>
              <a:rPr lang="en-AU" b="1" dirty="0" smtClean="0">
                <a:solidFill>
                  <a:srgbClr val="0066FF"/>
                </a:solidFill>
              </a:rPr>
            </a:br>
            <a:r>
              <a:rPr lang="en-AU" sz="2400" b="1" dirty="0" smtClean="0">
                <a:solidFill>
                  <a:srgbClr val="0066FF"/>
                </a:solidFill>
              </a:rPr>
              <a:t>In the Northern Sydney area:</a:t>
            </a:r>
            <a:r>
              <a:rPr lang="en-AU" b="1" dirty="0" smtClean="0">
                <a:solidFill>
                  <a:srgbClr val="0066FF"/>
                </a:solidFill>
              </a:rPr>
              <a:t/>
            </a:r>
            <a:br>
              <a:rPr lang="en-AU" b="1" dirty="0" smtClean="0">
                <a:solidFill>
                  <a:srgbClr val="0066FF"/>
                </a:solidFill>
              </a:rPr>
            </a:br>
            <a:r>
              <a:rPr lang="en-AU" sz="2400" dirty="0" smtClean="0">
                <a:solidFill>
                  <a:srgbClr val="0066FF"/>
                </a:solidFill>
                <a:hlinkClick r:id="rId5"/>
              </a:rPr>
              <a:t>www.nshealthpromotion.com.au</a:t>
            </a:r>
            <a:r>
              <a:rPr lang="en-AU" sz="2400" b="1" dirty="0" smtClean="0">
                <a:solidFill>
                  <a:srgbClr val="0066FF"/>
                </a:solidFill>
              </a:rPr>
              <a:t> </a:t>
            </a:r>
            <a:br>
              <a:rPr lang="en-AU" sz="2400" b="1" dirty="0" smtClean="0">
                <a:solidFill>
                  <a:srgbClr val="0066FF"/>
                </a:solidFill>
              </a:rPr>
            </a:br>
            <a:r>
              <a:rPr lang="en-AU" sz="2400" dirty="0" smtClean="0">
                <a:solidFill>
                  <a:srgbClr val="0066FF"/>
                </a:solidFill>
                <a:hlinkClick r:id="rId6"/>
              </a:rPr>
              <a:t>www.twitter.com\nshealthprom</a:t>
            </a:r>
            <a:r>
              <a:rPr lang="en-AU" sz="2400" dirty="0" smtClean="0">
                <a:solidFill>
                  <a:srgbClr val="0066FF"/>
                </a:solidFill>
              </a:rPr>
              <a:t> </a:t>
            </a:r>
            <a:r>
              <a:rPr lang="en-AU" b="1" dirty="0" smtClean="0">
                <a:solidFill>
                  <a:srgbClr val="0066FF"/>
                </a:solidFill>
              </a:rPr>
              <a:t/>
            </a:r>
            <a:br>
              <a:rPr lang="en-AU" b="1" dirty="0" smtClean="0">
                <a:solidFill>
                  <a:srgbClr val="0066FF"/>
                </a:solidFill>
              </a:rPr>
            </a:br>
            <a:endParaRPr lang="en-AU" b="1" dirty="0">
              <a:solidFill>
                <a:srgbClr val="0066FF"/>
              </a:solidFill>
            </a:endParaRPr>
          </a:p>
        </p:txBody>
      </p:sp>
      <p:pic>
        <p:nvPicPr>
          <p:cNvPr id="4" name="Picture 12" descr="Slide_13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1340768"/>
            <a:ext cx="23431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Slide_13b"/>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l="2400" t="14069" r="21869" b="2881"/>
          <a:stretch/>
        </p:blipFill>
        <p:spPr bwMode="auto">
          <a:xfrm>
            <a:off x="6748870" y="2708920"/>
            <a:ext cx="1339437" cy="130993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429350" y="4728459"/>
            <a:ext cx="2084834" cy="58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558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More Information</a:t>
            </a:r>
            <a:endParaRPr lang="en-AU" dirty="0"/>
          </a:p>
        </p:txBody>
      </p:sp>
      <p:sp>
        <p:nvSpPr>
          <p:cNvPr id="3" name="Content Placeholder 2"/>
          <p:cNvSpPr>
            <a:spLocks noGrp="1"/>
          </p:cNvSpPr>
          <p:nvPr>
            <p:ph idx="1"/>
          </p:nvPr>
        </p:nvSpPr>
        <p:spPr/>
        <p:txBody>
          <a:bodyPr/>
          <a:lstStyle/>
          <a:p>
            <a:pPr marL="0" indent="0">
              <a:buNone/>
            </a:pPr>
            <a:r>
              <a:rPr lang="en-AU" sz="2800" b="1" dirty="0" smtClean="0">
                <a:solidFill>
                  <a:srgbClr val="0066FF"/>
                </a:solidFill>
              </a:rPr>
              <a:t>Parents’ Voice </a:t>
            </a:r>
            <a:r>
              <a:rPr lang="en-AU" sz="2800" dirty="0">
                <a:solidFill>
                  <a:srgbClr val="1F3E7B"/>
                </a:solidFill>
              </a:rPr>
              <a:t>is a web based network of parents who wish to improve the food and physical activity environments for children in </a:t>
            </a:r>
            <a:r>
              <a:rPr lang="en-AU" sz="2800" dirty="0" smtClean="0">
                <a:solidFill>
                  <a:srgbClr val="1F3E7B"/>
                </a:solidFill>
              </a:rPr>
              <a:t>Australia.</a:t>
            </a:r>
            <a:endParaRPr lang="en-AU" sz="2800" dirty="0">
              <a:solidFill>
                <a:srgbClr val="1F3E7B"/>
              </a:solidFill>
            </a:endParaRPr>
          </a:p>
          <a:p>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3212976"/>
            <a:ext cx="3710842" cy="2016224"/>
          </a:xfrm>
          <a:prstGeom prst="rect">
            <a:avLst/>
          </a:prstGeom>
        </p:spPr>
      </p:pic>
      <p:sp>
        <p:nvSpPr>
          <p:cNvPr id="6" name="TextBox 5"/>
          <p:cNvSpPr txBox="1"/>
          <p:nvPr/>
        </p:nvSpPr>
        <p:spPr>
          <a:xfrm>
            <a:off x="2555776" y="5070048"/>
            <a:ext cx="3985621" cy="523220"/>
          </a:xfrm>
          <a:prstGeom prst="rect">
            <a:avLst/>
          </a:prstGeom>
          <a:noFill/>
        </p:spPr>
        <p:txBody>
          <a:bodyPr wrap="square" rtlCol="0">
            <a:spAutoFit/>
          </a:bodyPr>
          <a:lstStyle/>
          <a:p>
            <a:r>
              <a:rPr lang="en-AU" sz="2800" dirty="0" smtClean="0">
                <a:solidFill>
                  <a:schemeClr val="accent4">
                    <a:lumMod val="75000"/>
                  </a:schemeClr>
                </a:solidFill>
              </a:rPr>
              <a:t>www.parentsvoice.org.au</a:t>
            </a:r>
            <a:endParaRPr lang="en-AU" sz="2400" dirty="0">
              <a:solidFill>
                <a:schemeClr val="accent4">
                  <a:lumMod val="75000"/>
                </a:schemeClr>
              </a:solidFill>
            </a:endParaRPr>
          </a:p>
        </p:txBody>
      </p:sp>
    </p:spTree>
    <p:extLst>
      <p:ext uri="{BB962C8B-B14F-4D97-AF65-F5344CB8AC3E}">
        <p14:creationId xmlns:p14="http://schemas.microsoft.com/office/powerpoint/2010/main" val="191594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Thank you</a:t>
            </a:r>
            <a:endParaRPr lang="en-AU" dirty="0"/>
          </a:p>
        </p:txBody>
      </p:sp>
      <p:sp>
        <p:nvSpPr>
          <p:cNvPr id="3" name="Content Placeholder 2"/>
          <p:cNvSpPr>
            <a:spLocks noGrp="1"/>
          </p:cNvSpPr>
          <p:nvPr>
            <p:ph idx="1"/>
          </p:nvPr>
        </p:nvSpPr>
        <p:spPr>
          <a:xfrm>
            <a:off x="457200" y="4725144"/>
            <a:ext cx="8229600" cy="1401019"/>
          </a:xfrm>
        </p:spPr>
        <p:txBody>
          <a:bodyPr>
            <a:noAutofit/>
          </a:bodyPr>
          <a:lstStyle/>
          <a:p>
            <a:pPr marL="0" indent="0" algn="ctr">
              <a:buNone/>
            </a:pPr>
            <a:r>
              <a:rPr lang="en-AU" sz="2000" b="1" dirty="0" smtClean="0">
                <a:solidFill>
                  <a:srgbClr val="0066FF"/>
                </a:solidFill>
              </a:rPr>
              <a:t>Brought to you by </a:t>
            </a:r>
            <a:r>
              <a:rPr lang="en-AU" sz="2000" dirty="0" smtClean="0"/>
              <a:t/>
            </a:r>
            <a:br>
              <a:rPr lang="en-AU" sz="2000" dirty="0" smtClean="0"/>
            </a:br>
            <a:r>
              <a:rPr lang="en-AU" sz="2000" dirty="0" smtClean="0"/>
              <a:t>Wheeler Heights Public School &amp;</a:t>
            </a:r>
          </a:p>
          <a:p>
            <a:pPr marL="0" indent="0" algn="ctr">
              <a:buNone/>
            </a:pPr>
            <a:r>
              <a:rPr lang="en-AU" sz="2000" dirty="0" smtClean="0"/>
              <a:t>Live Life Well @ School </a:t>
            </a:r>
            <a:br>
              <a:rPr lang="en-AU" sz="2000" dirty="0" smtClean="0"/>
            </a:br>
            <a:r>
              <a:rPr lang="en-AU" sz="2000" dirty="0" smtClean="0"/>
              <a:t>Health Promotion, Northern Sydney Local Health District</a:t>
            </a:r>
          </a:p>
          <a:p>
            <a:pPr marL="0" indent="0" algn="ctr">
              <a:buNone/>
            </a:pPr>
            <a:r>
              <a:rPr lang="en-AU" sz="1100" dirty="0" smtClean="0"/>
              <a:t/>
            </a:r>
            <a:br>
              <a:rPr lang="en-AU" sz="1100" dirty="0" smtClean="0"/>
            </a:br>
            <a:r>
              <a:rPr lang="en-AU" sz="800" dirty="0" smtClean="0"/>
              <a:t>Adapted with permission from Health Promotion, Central Coast Local Health District</a:t>
            </a:r>
            <a:endParaRPr lang="en-AU" sz="800" dirty="0"/>
          </a:p>
        </p:txBody>
      </p:sp>
      <p:pic>
        <p:nvPicPr>
          <p:cNvPr id="9219"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915816" y="1124744"/>
            <a:ext cx="3454769" cy="341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708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Live Life Well @ School</a:t>
            </a:r>
            <a:endParaRPr lang="en-AU" dirty="0"/>
          </a:p>
        </p:txBody>
      </p:sp>
      <p:sp>
        <p:nvSpPr>
          <p:cNvPr id="3" name="Content Placeholder 2"/>
          <p:cNvSpPr>
            <a:spLocks noGrp="1"/>
          </p:cNvSpPr>
          <p:nvPr>
            <p:ph idx="1"/>
          </p:nvPr>
        </p:nvSpPr>
        <p:spPr/>
        <p:txBody>
          <a:bodyPr>
            <a:normAutofit/>
          </a:bodyPr>
          <a:lstStyle/>
          <a:p>
            <a:pPr>
              <a:spcAft>
                <a:spcPts val="1200"/>
              </a:spcAft>
              <a:defRPr/>
            </a:pPr>
            <a:r>
              <a:rPr lang="en-AU" sz="2200" dirty="0">
                <a:solidFill>
                  <a:srgbClr val="1F3E7B"/>
                </a:solidFill>
                <a:cs typeface="Calibri" pitchFamily="34" charset="0"/>
              </a:rPr>
              <a:t>Your school is part of the Live Life Well @ School (LLW@S) program and will have a key contact teacher/s trained for this program</a:t>
            </a:r>
            <a:r>
              <a:rPr lang="en-AU" sz="2200" dirty="0" smtClean="0">
                <a:solidFill>
                  <a:srgbClr val="1F3E7B"/>
                </a:solidFill>
                <a:cs typeface="Calibri" pitchFamily="34" charset="0"/>
              </a:rPr>
              <a:t>.</a:t>
            </a:r>
            <a:endParaRPr lang="en-AU" sz="2200" dirty="0">
              <a:solidFill>
                <a:srgbClr val="1F3E7B"/>
              </a:solidFill>
              <a:cs typeface="Calibri" pitchFamily="34" charset="0"/>
            </a:endParaRPr>
          </a:p>
          <a:p>
            <a:pPr>
              <a:spcAft>
                <a:spcPts val="1200"/>
              </a:spcAft>
              <a:defRPr/>
            </a:pPr>
            <a:r>
              <a:rPr lang="en-AU" sz="2200" dirty="0">
                <a:solidFill>
                  <a:srgbClr val="1F3E7B"/>
                </a:solidFill>
                <a:cs typeface="Calibri" pitchFamily="34" charset="0"/>
              </a:rPr>
              <a:t>LLW@S is a joint initiative between the NSW Department of Education and NSW Ministry of Health that promotes physical activity and healthy eating. </a:t>
            </a:r>
            <a:endParaRPr lang="en-AU" sz="2200" dirty="0" smtClean="0">
              <a:solidFill>
                <a:srgbClr val="1F3E7B"/>
              </a:solidFill>
              <a:cs typeface="Calibri" pitchFamily="34" charset="0"/>
            </a:endParaRPr>
          </a:p>
          <a:p>
            <a:pPr>
              <a:spcAft>
                <a:spcPts val="1200"/>
              </a:spcAft>
              <a:defRPr/>
            </a:pPr>
            <a:r>
              <a:rPr lang="en-AU" sz="2200" dirty="0" smtClean="0">
                <a:solidFill>
                  <a:srgbClr val="1F3E7B"/>
                </a:solidFill>
                <a:cs typeface="Calibri" pitchFamily="34" charset="0"/>
              </a:rPr>
              <a:t>Local </a:t>
            </a:r>
            <a:r>
              <a:rPr lang="en-AU" sz="2200" dirty="0">
                <a:solidFill>
                  <a:srgbClr val="1F3E7B"/>
                </a:solidFill>
                <a:cs typeface="Calibri" pitchFamily="34" charset="0"/>
              </a:rPr>
              <a:t>Health Districts provide ongoing support to LLW@S trained schools and provide access to teaching </a:t>
            </a:r>
            <a:r>
              <a:rPr lang="en-AU" sz="2200" dirty="0" smtClean="0">
                <a:solidFill>
                  <a:srgbClr val="1F3E7B"/>
                </a:solidFill>
                <a:cs typeface="Calibri" pitchFamily="34" charset="0"/>
              </a:rPr>
              <a:t>resources, free </a:t>
            </a:r>
            <a:r>
              <a:rPr lang="en-AU" sz="2200" dirty="0">
                <a:solidFill>
                  <a:srgbClr val="1F3E7B"/>
                </a:solidFill>
                <a:cs typeface="Calibri" pitchFamily="34" charset="0"/>
              </a:rPr>
              <a:t>professional development and workshops for teachers, canteen staff, </a:t>
            </a:r>
            <a:r>
              <a:rPr lang="en-AU" sz="2200" dirty="0" smtClean="0">
                <a:solidFill>
                  <a:srgbClr val="1F3E7B"/>
                </a:solidFill>
                <a:cs typeface="Calibri" pitchFamily="34" charset="0"/>
              </a:rPr>
              <a:t>P&amp;C/P&amp;F and </a:t>
            </a:r>
            <a:r>
              <a:rPr lang="en-AU" sz="2200" dirty="0">
                <a:solidFill>
                  <a:srgbClr val="1F3E7B"/>
                </a:solidFill>
                <a:cs typeface="Calibri" pitchFamily="34" charset="0"/>
              </a:rPr>
              <a:t>other members of the school community</a:t>
            </a:r>
            <a:r>
              <a:rPr lang="en-AU" sz="2200" dirty="0" smtClean="0">
                <a:solidFill>
                  <a:srgbClr val="1F3E7B"/>
                </a:solidFill>
                <a:cs typeface="Calibri" pitchFamily="34" charset="0"/>
              </a:rPr>
              <a:t>.</a:t>
            </a:r>
            <a:endParaRPr lang="en-AU" sz="2200" dirty="0">
              <a:solidFill>
                <a:srgbClr val="1F3E7B"/>
              </a:solidFill>
              <a:cs typeface="Calibri" pitchFamily="34" charset="0"/>
            </a:endParaRPr>
          </a:p>
        </p:txBody>
      </p:sp>
      <p:pic>
        <p:nvPicPr>
          <p:cNvPr id="4" name="Picture 3" descr="Live Life well at school p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83768" y="5373215"/>
            <a:ext cx="4831184" cy="88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419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63535" y="-1158979"/>
            <a:ext cx="6876034" cy="915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An image of the Australian Guide to Healthy Eating food plate post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95715" y="-27383"/>
            <a:ext cx="4896565"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419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147248" cy="1115616"/>
          </a:xfrm>
        </p:spPr>
        <p:txBody>
          <a:bodyPr/>
          <a:lstStyle/>
          <a:p>
            <a:r>
              <a:rPr lang="en-AU" sz="3600" dirty="0"/>
              <a:t>Development of healthy eating habits</a:t>
            </a:r>
          </a:p>
        </p:txBody>
      </p:sp>
      <p:sp>
        <p:nvSpPr>
          <p:cNvPr id="3" name="Content Placeholder 2"/>
          <p:cNvSpPr>
            <a:spLocks noGrp="1"/>
          </p:cNvSpPr>
          <p:nvPr>
            <p:ph idx="1"/>
          </p:nvPr>
        </p:nvSpPr>
        <p:spPr>
          <a:xfrm>
            <a:off x="457200" y="1268760"/>
            <a:ext cx="8229600" cy="5112568"/>
          </a:xfrm>
        </p:spPr>
        <p:txBody>
          <a:bodyPr>
            <a:normAutofit fontScale="77500" lnSpcReduction="20000"/>
          </a:bodyPr>
          <a:lstStyle/>
          <a:p>
            <a:pPr marL="400050" lvl="1" indent="0">
              <a:lnSpc>
                <a:spcPct val="120000"/>
              </a:lnSpc>
              <a:buNone/>
            </a:pPr>
            <a:r>
              <a:rPr lang="en-AU" sz="4100" b="1" dirty="0" smtClean="0">
                <a:solidFill>
                  <a:srgbClr val="002392"/>
                </a:solidFill>
              </a:rPr>
              <a:t>                Did </a:t>
            </a:r>
            <a:r>
              <a:rPr lang="en-AU" sz="4100" b="1" dirty="0">
                <a:solidFill>
                  <a:srgbClr val="002392"/>
                </a:solidFill>
              </a:rPr>
              <a:t>you know</a:t>
            </a:r>
            <a:r>
              <a:rPr lang="en-AU" sz="4100" b="1" dirty="0" smtClean="0">
                <a:solidFill>
                  <a:srgbClr val="002392"/>
                </a:solidFill>
              </a:rPr>
              <a:t>?</a:t>
            </a:r>
          </a:p>
          <a:p>
            <a:pPr marL="400050" lvl="1" indent="0">
              <a:lnSpc>
                <a:spcPct val="120000"/>
              </a:lnSpc>
              <a:buNone/>
            </a:pPr>
            <a:endParaRPr lang="en-AU" sz="1300" dirty="0" smtClean="0">
              <a:solidFill>
                <a:srgbClr val="002392"/>
              </a:solidFill>
            </a:endParaRPr>
          </a:p>
          <a:p>
            <a:pPr marL="857250" lvl="1" indent="-457200">
              <a:lnSpc>
                <a:spcPct val="120000"/>
              </a:lnSpc>
              <a:buClr>
                <a:srgbClr val="92D050"/>
              </a:buClr>
              <a:buFont typeface="Arial" pitchFamily="34" charset="0"/>
              <a:buChar char="•"/>
            </a:pPr>
            <a:r>
              <a:rPr lang="en-AU" dirty="0" smtClean="0">
                <a:solidFill>
                  <a:srgbClr val="002392"/>
                </a:solidFill>
              </a:rPr>
              <a:t>Early </a:t>
            </a:r>
            <a:r>
              <a:rPr lang="en-AU" dirty="0">
                <a:solidFill>
                  <a:srgbClr val="002392"/>
                </a:solidFill>
              </a:rPr>
              <a:t>experience with different flavours leads </a:t>
            </a:r>
            <a:r>
              <a:rPr lang="en-AU" dirty="0" smtClean="0">
                <a:solidFill>
                  <a:srgbClr val="002392"/>
                </a:solidFill>
              </a:rPr>
              <a:t>to </a:t>
            </a:r>
            <a:r>
              <a:rPr lang="en-AU" dirty="0">
                <a:solidFill>
                  <a:srgbClr val="002392"/>
                </a:solidFill>
              </a:rPr>
              <a:t>later acceptance of new </a:t>
            </a:r>
            <a:r>
              <a:rPr lang="en-AU" dirty="0" smtClean="0">
                <a:solidFill>
                  <a:srgbClr val="002392"/>
                </a:solidFill>
              </a:rPr>
              <a:t>foods.</a:t>
            </a:r>
          </a:p>
          <a:p>
            <a:pPr marL="685800" lvl="1">
              <a:lnSpc>
                <a:spcPct val="120000"/>
              </a:lnSpc>
              <a:buClr>
                <a:srgbClr val="92D050"/>
              </a:buClr>
              <a:buFont typeface="Arial" pitchFamily="34" charset="0"/>
              <a:buChar char="•"/>
            </a:pPr>
            <a:endParaRPr lang="en-AU" sz="1300" dirty="0">
              <a:solidFill>
                <a:srgbClr val="002392"/>
              </a:solidFill>
            </a:endParaRPr>
          </a:p>
          <a:p>
            <a:pPr marL="857250" lvl="1" indent="-457200">
              <a:lnSpc>
                <a:spcPct val="120000"/>
              </a:lnSpc>
              <a:buClr>
                <a:srgbClr val="92D050"/>
              </a:buClr>
              <a:buFont typeface="Arial" pitchFamily="34" charset="0"/>
              <a:buChar char="•"/>
            </a:pPr>
            <a:r>
              <a:rPr lang="en-AU" dirty="0" smtClean="0">
                <a:solidFill>
                  <a:srgbClr val="002392"/>
                </a:solidFill>
              </a:rPr>
              <a:t>Acceptance </a:t>
            </a:r>
            <a:r>
              <a:rPr lang="en-AU" dirty="0">
                <a:solidFill>
                  <a:srgbClr val="002392"/>
                </a:solidFill>
              </a:rPr>
              <a:t>of new foods does not occur the first time </a:t>
            </a:r>
            <a:r>
              <a:rPr lang="en-AU" dirty="0" smtClean="0">
                <a:solidFill>
                  <a:srgbClr val="002392"/>
                </a:solidFill>
              </a:rPr>
              <a:t>round.</a:t>
            </a:r>
          </a:p>
          <a:p>
            <a:pPr marL="685800" lvl="1">
              <a:lnSpc>
                <a:spcPct val="120000"/>
              </a:lnSpc>
              <a:buClr>
                <a:srgbClr val="92D050"/>
              </a:buClr>
              <a:buFont typeface="Arial" pitchFamily="34" charset="0"/>
              <a:buChar char="•"/>
            </a:pPr>
            <a:endParaRPr lang="en-AU" sz="1300" dirty="0">
              <a:solidFill>
                <a:srgbClr val="002392"/>
              </a:solidFill>
            </a:endParaRPr>
          </a:p>
          <a:p>
            <a:pPr marL="857250" lvl="1" indent="-457200">
              <a:lnSpc>
                <a:spcPct val="120000"/>
              </a:lnSpc>
              <a:buClr>
                <a:srgbClr val="92D050"/>
              </a:buClr>
              <a:buFont typeface="Arial" pitchFamily="34" charset="0"/>
              <a:buChar char="•"/>
            </a:pPr>
            <a:r>
              <a:rPr lang="en-AU" dirty="0" smtClean="0">
                <a:solidFill>
                  <a:srgbClr val="002392"/>
                </a:solidFill>
              </a:rPr>
              <a:t>Give </a:t>
            </a:r>
            <a:r>
              <a:rPr lang="en-AU" dirty="0">
                <a:solidFill>
                  <a:srgbClr val="002392"/>
                </a:solidFill>
              </a:rPr>
              <a:t>children repeated opportunities to try new </a:t>
            </a:r>
            <a:r>
              <a:rPr lang="en-AU" dirty="0" smtClean="0">
                <a:solidFill>
                  <a:srgbClr val="002392"/>
                </a:solidFill>
              </a:rPr>
              <a:t>foods.</a:t>
            </a:r>
          </a:p>
          <a:p>
            <a:pPr marL="685800" lvl="1">
              <a:lnSpc>
                <a:spcPct val="120000"/>
              </a:lnSpc>
              <a:buClr>
                <a:srgbClr val="92D050"/>
              </a:buClr>
              <a:buFont typeface="Arial" pitchFamily="34" charset="0"/>
              <a:buChar char="•"/>
            </a:pPr>
            <a:endParaRPr lang="en-AU" sz="1300" dirty="0">
              <a:solidFill>
                <a:srgbClr val="002392"/>
              </a:solidFill>
            </a:endParaRPr>
          </a:p>
          <a:p>
            <a:pPr marL="857250" lvl="1" indent="-457200">
              <a:lnSpc>
                <a:spcPct val="120000"/>
              </a:lnSpc>
              <a:buClr>
                <a:srgbClr val="92D050"/>
              </a:buClr>
              <a:buFont typeface="Arial" pitchFamily="34" charset="0"/>
              <a:buChar char="•"/>
            </a:pPr>
            <a:r>
              <a:rPr lang="en-AU" dirty="0" smtClean="0">
                <a:solidFill>
                  <a:srgbClr val="002392"/>
                </a:solidFill>
              </a:rPr>
              <a:t>It </a:t>
            </a:r>
            <a:r>
              <a:rPr lang="en-AU" dirty="0">
                <a:solidFill>
                  <a:srgbClr val="002392"/>
                </a:solidFill>
              </a:rPr>
              <a:t>may take up to ten times before the new food is </a:t>
            </a:r>
            <a:r>
              <a:rPr lang="en-AU" dirty="0" smtClean="0">
                <a:solidFill>
                  <a:srgbClr val="002392"/>
                </a:solidFill>
              </a:rPr>
              <a:t>accepted.  </a:t>
            </a:r>
          </a:p>
          <a:p>
            <a:pPr marL="685800" lvl="1">
              <a:lnSpc>
                <a:spcPct val="120000"/>
              </a:lnSpc>
              <a:buClr>
                <a:srgbClr val="92D050"/>
              </a:buClr>
              <a:buFont typeface="Arial" pitchFamily="34" charset="0"/>
              <a:buChar char="•"/>
            </a:pPr>
            <a:endParaRPr lang="en-AU" sz="1300" dirty="0">
              <a:solidFill>
                <a:srgbClr val="002392"/>
              </a:solidFill>
            </a:endParaRPr>
          </a:p>
          <a:p>
            <a:pPr marL="857250" lvl="1" indent="-457200">
              <a:lnSpc>
                <a:spcPct val="120000"/>
              </a:lnSpc>
              <a:buClr>
                <a:srgbClr val="92D050"/>
              </a:buClr>
              <a:buFont typeface="Arial" pitchFamily="34" charset="0"/>
              <a:buChar char="•"/>
            </a:pPr>
            <a:r>
              <a:rPr lang="en-AU" dirty="0" smtClean="0">
                <a:solidFill>
                  <a:srgbClr val="002392"/>
                </a:solidFill>
              </a:rPr>
              <a:t>Children </a:t>
            </a:r>
            <a:r>
              <a:rPr lang="en-AU" dirty="0">
                <a:solidFill>
                  <a:srgbClr val="002392"/>
                </a:solidFill>
              </a:rPr>
              <a:t>are more willing to try new vegetables if they see others choosing and eating </a:t>
            </a:r>
            <a:r>
              <a:rPr lang="en-AU" dirty="0" smtClean="0">
                <a:solidFill>
                  <a:srgbClr val="002392"/>
                </a:solidFill>
              </a:rPr>
              <a:t>them.</a:t>
            </a:r>
            <a:endParaRPr lang="en-AU" dirty="0">
              <a:solidFill>
                <a:srgbClr val="002392"/>
              </a:solidFill>
            </a:endParaRPr>
          </a:p>
          <a:p>
            <a:pPr marL="400050" lvl="1" indent="0">
              <a:buNone/>
            </a:pPr>
            <a:endParaRPr lang="en-AU" sz="1600" b="1" dirty="0"/>
          </a:p>
        </p:txBody>
      </p:sp>
    </p:spTree>
    <p:extLst>
      <p:ext uri="{BB962C8B-B14F-4D97-AF65-F5344CB8AC3E}">
        <p14:creationId xmlns:p14="http://schemas.microsoft.com/office/powerpoint/2010/main" val="1154875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Breakfast</a:t>
            </a:r>
            <a:endParaRPr lang="en-AU" dirty="0"/>
          </a:p>
        </p:txBody>
      </p:sp>
      <p:sp>
        <p:nvSpPr>
          <p:cNvPr id="3" name="Content Placeholder 2"/>
          <p:cNvSpPr>
            <a:spLocks noGrp="1"/>
          </p:cNvSpPr>
          <p:nvPr>
            <p:ph idx="1"/>
          </p:nvPr>
        </p:nvSpPr>
        <p:spPr/>
        <p:txBody>
          <a:bodyPr>
            <a:normAutofit/>
          </a:bodyPr>
          <a:lstStyle/>
          <a:p>
            <a:pPr marL="0" indent="0">
              <a:buNone/>
            </a:pPr>
            <a:r>
              <a:rPr lang="en-AU" b="1" dirty="0" smtClean="0">
                <a:solidFill>
                  <a:srgbClr val="3333FF"/>
                </a:solidFill>
              </a:rPr>
              <a:t>Why Breakfast?</a:t>
            </a:r>
          </a:p>
          <a:p>
            <a:r>
              <a:rPr lang="en-AU" sz="2800" dirty="0" smtClean="0">
                <a:solidFill>
                  <a:srgbClr val="1F3E7B"/>
                </a:solidFill>
              </a:rPr>
              <a:t>Provides energy and nutrients for the morning </a:t>
            </a:r>
          </a:p>
          <a:p>
            <a:r>
              <a:rPr lang="en-AU" sz="2800" dirty="0" smtClean="0">
                <a:solidFill>
                  <a:srgbClr val="1F3E7B"/>
                </a:solidFill>
              </a:rPr>
              <a:t>Helps maintain a healthy weight</a:t>
            </a:r>
          </a:p>
          <a:p>
            <a:r>
              <a:rPr lang="en-AU" sz="2800" dirty="0" smtClean="0">
                <a:solidFill>
                  <a:srgbClr val="1F3E7B"/>
                </a:solidFill>
              </a:rPr>
              <a:t>Helps learning, concentration &amp; behaviour</a:t>
            </a:r>
          </a:p>
          <a:p>
            <a:r>
              <a:rPr lang="en-AU" sz="2800" dirty="0" smtClean="0">
                <a:solidFill>
                  <a:srgbClr val="1F3E7B"/>
                </a:solidFill>
              </a:rPr>
              <a:t>Develops good eating habits</a:t>
            </a:r>
            <a:endParaRPr lang="en-AU" sz="2800" dirty="0">
              <a:solidFill>
                <a:srgbClr val="1F3E7B"/>
              </a:solidFill>
            </a:endParaRPr>
          </a:p>
        </p:txBody>
      </p:sp>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9064" y="4437112"/>
            <a:ext cx="7885384" cy="187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94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Breakfast</a:t>
            </a:r>
          </a:p>
        </p:txBody>
      </p:sp>
      <p:sp>
        <p:nvSpPr>
          <p:cNvPr id="3" name="Content Placeholder 2"/>
          <p:cNvSpPr>
            <a:spLocks noGrp="1"/>
          </p:cNvSpPr>
          <p:nvPr>
            <p:ph idx="1"/>
          </p:nvPr>
        </p:nvSpPr>
        <p:spPr/>
        <p:txBody>
          <a:bodyPr/>
          <a:lstStyle/>
          <a:p>
            <a:pPr marL="0" indent="0">
              <a:buNone/>
            </a:pPr>
            <a:r>
              <a:rPr lang="en-AU" b="1" dirty="0" smtClean="0">
                <a:solidFill>
                  <a:srgbClr val="3333FF"/>
                </a:solidFill>
              </a:rPr>
              <a:t>What is a Healthy Breakfast?</a:t>
            </a:r>
          </a:p>
          <a:p>
            <a:r>
              <a:rPr lang="en-AU" dirty="0" smtClean="0">
                <a:solidFill>
                  <a:srgbClr val="1F3E7B"/>
                </a:solidFill>
              </a:rPr>
              <a:t>Wholegrain cereal, reduced fat milk &amp; fruit</a:t>
            </a:r>
          </a:p>
          <a:p>
            <a:r>
              <a:rPr lang="en-AU" dirty="0" smtClean="0">
                <a:solidFill>
                  <a:srgbClr val="1F3E7B"/>
                </a:solidFill>
              </a:rPr>
              <a:t>Wholegrain toast, spread &amp; reduced fat milk</a:t>
            </a:r>
          </a:p>
          <a:p>
            <a:endParaRPr lang="en-AU" dirty="0" smtClean="0"/>
          </a:p>
          <a:p>
            <a:endParaRPr lang="en-AU" dirty="0" smtClean="0"/>
          </a:p>
          <a:p>
            <a:endParaRPr lang="en-AU"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16529" y="3356992"/>
            <a:ext cx="4541596" cy="30243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284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Lunchboxes</a:t>
            </a:r>
            <a:endParaRPr lang="en-AU" dirty="0"/>
          </a:p>
        </p:txBody>
      </p:sp>
      <p:sp>
        <p:nvSpPr>
          <p:cNvPr id="3" name="Content Placeholder 2"/>
          <p:cNvSpPr>
            <a:spLocks noGrp="1"/>
          </p:cNvSpPr>
          <p:nvPr>
            <p:ph idx="1"/>
          </p:nvPr>
        </p:nvSpPr>
        <p:spPr/>
        <p:txBody>
          <a:bodyPr>
            <a:noAutofit/>
          </a:bodyPr>
          <a:lstStyle/>
          <a:p>
            <a:r>
              <a:rPr lang="en-AU" sz="2800" dirty="0">
                <a:solidFill>
                  <a:srgbClr val="1F3E7B"/>
                </a:solidFill>
              </a:rPr>
              <a:t>Children can eat up </a:t>
            </a:r>
            <a:br>
              <a:rPr lang="en-AU" sz="2800" dirty="0">
                <a:solidFill>
                  <a:srgbClr val="1F3E7B"/>
                </a:solidFill>
              </a:rPr>
            </a:br>
            <a:r>
              <a:rPr lang="en-AU" sz="2800" dirty="0" smtClean="0">
                <a:solidFill>
                  <a:srgbClr val="1F3E7B"/>
                </a:solidFill>
              </a:rPr>
              <a:t>to </a:t>
            </a:r>
            <a:r>
              <a:rPr lang="en-AU" sz="2800" dirty="0">
                <a:solidFill>
                  <a:srgbClr val="1F3E7B"/>
                </a:solidFill>
              </a:rPr>
              <a:t>1/3 </a:t>
            </a:r>
            <a:r>
              <a:rPr lang="en-AU" sz="2800" dirty="0" smtClean="0">
                <a:solidFill>
                  <a:srgbClr val="1F3E7B"/>
                </a:solidFill>
              </a:rPr>
              <a:t>of their </a:t>
            </a:r>
            <a:r>
              <a:rPr lang="en-AU" sz="2800" dirty="0">
                <a:solidFill>
                  <a:srgbClr val="1F3E7B"/>
                </a:solidFill>
              </a:rPr>
              <a:t>daily </a:t>
            </a:r>
            <a:r>
              <a:rPr lang="en-AU" sz="2800" dirty="0" smtClean="0">
                <a:solidFill>
                  <a:srgbClr val="1F3E7B"/>
                </a:solidFill>
              </a:rPr>
              <a:t/>
            </a:r>
            <a:br>
              <a:rPr lang="en-AU" sz="2800" dirty="0" smtClean="0">
                <a:solidFill>
                  <a:srgbClr val="1F3E7B"/>
                </a:solidFill>
              </a:rPr>
            </a:br>
            <a:r>
              <a:rPr lang="en-AU" sz="2800" dirty="0" smtClean="0">
                <a:solidFill>
                  <a:srgbClr val="1F3E7B"/>
                </a:solidFill>
              </a:rPr>
              <a:t>food </a:t>
            </a:r>
            <a:r>
              <a:rPr lang="en-AU" sz="2800" dirty="0">
                <a:solidFill>
                  <a:srgbClr val="1F3E7B"/>
                </a:solidFill>
              </a:rPr>
              <a:t>intake at </a:t>
            </a:r>
            <a:r>
              <a:rPr lang="en-AU" sz="2800" dirty="0" smtClean="0">
                <a:solidFill>
                  <a:srgbClr val="1F3E7B"/>
                </a:solidFill>
              </a:rPr>
              <a:t>school</a:t>
            </a:r>
          </a:p>
          <a:p>
            <a:pPr marL="0" indent="0">
              <a:buNone/>
            </a:pPr>
            <a:endParaRPr lang="en-AU" sz="2800" dirty="0">
              <a:solidFill>
                <a:srgbClr val="1F3E7B"/>
              </a:solidFill>
            </a:endParaRPr>
          </a:p>
          <a:p>
            <a:r>
              <a:rPr lang="en-AU" sz="2800" dirty="0">
                <a:solidFill>
                  <a:srgbClr val="1F3E7B"/>
                </a:solidFill>
              </a:rPr>
              <a:t>It is important to </a:t>
            </a:r>
            <a:r>
              <a:rPr lang="en-AU" sz="2800" dirty="0" smtClean="0">
                <a:solidFill>
                  <a:srgbClr val="1F3E7B"/>
                </a:solidFill>
              </a:rPr>
              <a:t/>
            </a:r>
            <a:br>
              <a:rPr lang="en-AU" sz="2800" dirty="0" smtClean="0">
                <a:solidFill>
                  <a:srgbClr val="1F3E7B"/>
                </a:solidFill>
              </a:rPr>
            </a:br>
            <a:r>
              <a:rPr lang="en-AU" sz="2800" dirty="0" smtClean="0">
                <a:solidFill>
                  <a:srgbClr val="1F3E7B"/>
                </a:solidFill>
              </a:rPr>
              <a:t>pack </a:t>
            </a:r>
            <a:r>
              <a:rPr lang="en-AU" sz="2800" dirty="0">
                <a:solidFill>
                  <a:srgbClr val="1F3E7B"/>
                </a:solidFill>
              </a:rPr>
              <a:t>nutritious </a:t>
            </a:r>
            <a:r>
              <a:rPr lang="en-AU" sz="2800" dirty="0" smtClean="0">
                <a:solidFill>
                  <a:srgbClr val="1F3E7B"/>
                </a:solidFill>
              </a:rPr>
              <a:t>food </a:t>
            </a:r>
            <a:br>
              <a:rPr lang="en-AU" sz="2800" dirty="0" smtClean="0">
                <a:solidFill>
                  <a:srgbClr val="1F3E7B"/>
                </a:solidFill>
              </a:rPr>
            </a:br>
            <a:r>
              <a:rPr lang="en-AU" sz="2800" dirty="0" smtClean="0">
                <a:solidFill>
                  <a:srgbClr val="1F3E7B"/>
                </a:solidFill>
              </a:rPr>
              <a:t>to </a:t>
            </a:r>
            <a:r>
              <a:rPr lang="en-AU" sz="2800" dirty="0">
                <a:solidFill>
                  <a:srgbClr val="1F3E7B"/>
                </a:solidFill>
              </a:rPr>
              <a:t>help your child</a:t>
            </a:r>
          </a:p>
          <a:p>
            <a:pPr lvl="1"/>
            <a:r>
              <a:rPr lang="en-AU" sz="2400" dirty="0">
                <a:solidFill>
                  <a:srgbClr val="1F3E7B"/>
                </a:solidFill>
              </a:rPr>
              <a:t>Concentrate and learn</a:t>
            </a:r>
          </a:p>
          <a:p>
            <a:pPr lvl="1"/>
            <a:r>
              <a:rPr lang="en-AU" sz="2400" dirty="0">
                <a:solidFill>
                  <a:srgbClr val="1F3E7B"/>
                </a:solidFill>
              </a:rPr>
              <a:t>Have healthy blood </a:t>
            </a:r>
            <a:r>
              <a:rPr lang="en-AU" sz="2400" dirty="0" smtClean="0">
                <a:solidFill>
                  <a:srgbClr val="1F3E7B"/>
                </a:solidFill>
              </a:rPr>
              <a:t>sugar </a:t>
            </a:r>
            <a:r>
              <a:rPr lang="en-AU" sz="2400" dirty="0">
                <a:solidFill>
                  <a:srgbClr val="1F3E7B"/>
                </a:solidFill>
              </a:rPr>
              <a:t>levels to aid </a:t>
            </a:r>
            <a:r>
              <a:rPr lang="en-AU" sz="2400" dirty="0" smtClean="0">
                <a:solidFill>
                  <a:srgbClr val="1F3E7B"/>
                </a:solidFill>
              </a:rPr>
              <a:t>behaviour </a:t>
            </a:r>
            <a:br>
              <a:rPr lang="en-AU" sz="2400" dirty="0" smtClean="0">
                <a:solidFill>
                  <a:srgbClr val="1F3E7B"/>
                </a:solidFill>
              </a:rPr>
            </a:br>
            <a:r>
              <a:rPr lang="en-AU" sz="2400" dirty="0" smtClean="0">
                <a:solidFill>
                  <a:srgbClr val="1F3E7B"/>
                </a:solidFill>
              </a:rPr>
              <a:t>and mood </a:t>
            </a:r>
            <a:r>
              <a:rPr lang="en-AU" sz="2400" dirty="0">
                <a:solidFill>
                  <a:srgbClr val="1F3E7B"/>
                </a:solidFill>
              </a:rPr>
              <a:t>regulation</a:t>
            </a:r>
          </a:p>
        </p:txBody>
      </p:sp>
      <p:pic>
        <p:nvPicPr>
          <p:cNvPr id="1331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18658" y="1268760"/>
            <a:ext cx="4257798" cy="26642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411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Lunchboxes</a:t>
            </a:r>
            <a:endParaRPr lang="en-AU" dirty="0"/>
          </a:p>
        </p:txBody>
      </p:sp>
      <p:sp>
        <p:nvSpPr>
          <p:cNvPr id="3" name="Content Placeholder 2"/>
          <p:cNvSpPr>
            <a:spLocks noGrp="1"/>
          </p:cNvSpPr>
          <p:nvPr>
            <p:ph idx="1"/>
          </p:nvPr>
        </p:nvSpPr>
        <p:spPr/>
        <p:txBody>
          <a:bodyPr>
            <a:normAutofit/>
          </a:bodyPr>
          <a:lstStyle/>
          <a:p>
            <a:r>
              <a:rPr lang="en-AU" sz="2800" dirty="0" smtClean="0">
                <a:solidFill>
                  <a:srgbClr val="002392"/>
                </a:solidFill>
              </a:rPr>
              <a:t>Kindy kids can be slow eaters </a:t>
            </a:r>
            <a:br>
              <a:rPr lang="en-AU" sz="2800" dirty="0" smtClean="0">
                <a:solidFill>
                  <a:srgbClr val="002392"/>
                </a:solidFill>
              </a:rPr>
            </a:br>
            <a:r>
              <a:rPr lang="en-AU" sz="2800" dirty="0" smtClean="0">
                <a:solidFill>
                  <a:srgbClr val="002392"/>
                </a:solidFill>
              </a:rPr>
              <a:t>and may want to play </a:t>
            </a:r>
            <a:br>
              <a:rPr lang="en-AU" sz="2800" dirty="0" smtClean="0">
                <a:solidFill>
                  <a:srgbClr val="002392"/>
                </a:solidFill>
              </a:rPr>
            </a:br>
            <a:r>
              <a:rPr lang="en-AU" sz="2800" dirty="0" smtClean="0">
                <a:solidFill>
                  <a:srgbClr val="002392"/>
                </a:solidFill>
              </a:rPr>
              <a:t>more than eat!</a:t>
            </a:r>
          </a:p>
          <a:p>
            <a:r>
              <a:rPr lang="en-AU" sz="2800" dirty="0" smtClean="0">
                <a:solidFill>
                  <a:srgbClr val="002392"/>
                </a:solidFill>
              </a:rPr>
              <a:t>Keep lunchboxes simple </a:t>
            </a:r>
            <a:br>
              <a:rPr lang="en-AU" sz="2800" dirty="0" smtClean="0">
                <a:solidFill>
                  <a:srgbClr val="002392"/>
                </a:solidFill>
              </a:rPr>
            </a:br>
            <a:r>
              <a:rPr lang="en-AU" sz="2800" dirty="0" smtClean="0">
                <a:solidFill>
                  <a:srgbClr val="002392"/>
                </a:solidFill>
              </a:rPr>
              <a:t>(reduce choice)</a:t>
            </a:r>
          </a:p>
          <a:p>
            <a:r>
              <a:rPr lang="en-AU" sz="2800" dirty="0" smtClean="0">
                <a:solidFill>
                  <a:srgbClr val="002392"/>
                </a:solidFill>
              </a:rPr>
              <a:t>Keep serves small</a:t>
            </a:r>
          </a:p>
          <a:p>
            <a:r>
              <a:rPr lang="en-AU" sz="2800" dirty="0">
                <a:solidFill>
                  <a:srgbClr val="1F3E7B"/>
                </a:solidFill>
              </a:rPr>
              <a:t>Ensure</a:t>
            </a:r>
            <a:r>
              <a:rPr lang="en-AU" sz="2800" dirty="0" smtClean="0">
                <a:solidFill>
                  <a:srgbClr val="002392"/>
                </a:solidFill>
              </a:rPr>
              <a:t> foods can be opened </a:t>
            </a:r>
            <a:br>
              <a:rPr lang="en-AU" sz="2800" dirty="0" smtClean="0">
                <a:solidFill>
                  <a:srgbClr val="002392"/>
                </a:solidFill>
              </a:rPr>
            </a:br>
            <a:r>
              <a:rPr lang="en-AU" sz="2800" dirty="0" smtClean="0">
                <a:solidFill>
                  <a:srgbClr val="002392"/>
                </a:solidFill>
              </a:rPr>
              <a:t>and eaten </a:t>
            </a:r>
            <a:r>
              <a:rPr lang="en-AU" sz="2800" dirty="0">
                <a:solidFill>
                  <a:srgbClr val="1F3E7B"/>
                </a:solidFill>
              </a:rPr>
              <a:t>easily</a:t>
            </a:r>
          </a:p>
        </p:txBody>
      </p:sp>
      <p:grpSp>
        <p:nvGrpSpPr>
          <p:cNvPr id="7" name="Group 6"/>
          <p:cNvGrpSpPr/>
          <p:nvPr/>
        </p:nvGrpSpPr>
        <p:grpSpPr>
          <a:xfrm>
            <a:off x="611560" y="5373216"/>
            <a:ext cx="7992888" cy="1008112"/>
            <a:chOff x="611560" y="5373216"/>
            <a:chExt cx="7992888" cy="1008112"/>
          </a:xfrm>
        </p:grpSpPr>
        <p:sp>
          <p:nvSpPr>
            <p:cNvPr id="5" name="Rounded Rectangle 4"/>
            <p:cNvSpPr/>
            <p:nvPr/>
          </p:nvSpPr>
          <p:spPr>
            <a:xfrm>
              <a:off x="611560" y="5373216"/>
              <a:ext cx="7992888" cy="1008112"/>
            </a:xfrm>
            <a:prstGeom prst="roundRect">
              <a:avLst/>
            </a:prstGeom>
            <a:solidFill>
              <a:srgbClr val="8FFF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extBox 5"/>
            <p:cNvSpPr txBox="1"/>
            <p:nvPr/>
          </p:nvSpPr>
          <p:spPr>
            <a:xfrm>
              <a:off x="1619672" y="5445224"/>
              <a:ext cx="6624736" cy="923330"/>
            </a:xfrm>
            <a:prstGeom prst="rect">
              <a:avLst/>
            </a:prstGeom>
            <a:noFill/>
          </p:spPr>
          <p:txBody>
            <a:bodyPr wrap="square" rtlCol="0">
              <a:spAutoFit/>
            </a:bodyPr>
            <a:lstStyle/>
            <a:p>
              <a:r>
                <a:rPr lang="en-AU" dirty="0" smtClean="0">
                  <a:latin typeface="Arial Rounded MT Bold" pitchFamily="34" charset="0"/>
                </a:rPr>
                <a:t>Pack your own food using labelled reusable containers rather than buying small pre packed snack </a:t>
              </a:r>
            </a:p>
            <a:p>
              <a:r>
                <a:rPr lang="en-AU" dirty="0" smtClean="0">
                  <a:latin typeface="Arial Rounded MT Bold" pitchFamily="34" charset="0"/>
                </a:rPr>
                <a:t>– Good for the environment and your budget</a:t>
              </a:r>
              <a:endParaRPr lang="en-AU" dirty="0">
                <a:latin typeface="Arial Rounded MT Bold" pitchFamily="34" charset="0"/>
              </a:endParaRPr>
            </a:p>
          </p:txBody>
        </p:sp>
        <p:pic>
          <p:nvPicPr>
            <p:cNvPr id="2050" name="Picture 2" descr="C:\Users\dpiper\AppData\Local\Microsoft\Windows\Temporary Internet Files\Content.IE5\QF4EBJ81\green-tick[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5576" y="5512798"/>
              <a:ext cx="728948" cy="72894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6193352" y="1484784"/>
            <a:ext cx="2612157" cy="389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757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3404de0ad1e4f29b83e6a8a25190075 xmlns="f1a0ef22-306c-424f-bf68-eac329579b77">
      <Terms xmlns="http://schemas.microsoft.com/office/infopath/2007/PartnerControls">
        <TermInfo xmlns="http://schemas.microsoft.com/office/infopath/2007/PartnerControls">
          <TermName xmlns="http://schemas.microsoft.com/office/infopath/2007/PartnerControls">Health Promotion</TermName>
          <TermId xmlns="http://schemas.microsoft.com/office/infopath/2007/PartnerControls">d930c471-594e-4fe2-9736-d85e2c368d9b</TermId>
        </TermInfo>
      </Terms>
    </n3404de0ad1e4f29b83e6a8a25190075>
    <PublishingStartDate xmlns="http://schemas.microsoft.com/sharepoint/v3" xsi:nil="true"/>
    <PublishingExpirationDate xmlns="http://schemas.microsoft.com/sharepoint/v3" xsi:nil="true"/>
    <_dlc_DocId xmlns="f1a0ef22-306c-424f-bf68-eac329579b77">X6Q3XT5NHC5W-117-380</_dlc_DocId>
    <TaxCatchAll xmlns="f1a0ef22-306c-424f-bf68-eac329579b77">
      <Value>30</Value>
    </TaxCatchAll>
    <_dlc_DocIdUrl xmlns="f1a0ef22-306c-424f-bf68-eac329579b77">
      <Url>http://internet.nslhd.health.nsw.gov.au/HealthInformation/HealthPromotion/_layouts/15/DocIdRedir.aspx?ID=X6Q3XT5NHC5W-117-380</Url>
      <Description>X6Q3XT5NHC5W-117-380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007BFE54F96654890EC2AE1C308235F" ma:contentTypeVersion="4" ma:contentTypeDescription="Create a new document." ma:contentTypeScope="" ma:versionID="6dba2ecb424cddec1aa7c5eb6e195223">
  <xsd:schema xmlns:xsd="http://www.w3.org/2001/XMLSchema" xmlns:xs="http://www.w3.org/2001/XMLSchema" xmlns:p="http://schemas.microsoft.com/office/2006/metadata/properties" xmlns:ns1="http://schemas.microsoft.com/sharepoint/v3" xmlns:ns2="f1a0ef22-306c-424f-bf68-eac329579b77" targetNamespace="http://schemas.microsoft.com/office/2006/metadata/properties" ma:root="true" ma:fieldsID="5b9ae86cb0eb56956c0d68e5b558b90b" ns1:_="" ns2:_="">
    <xsd:import namespace="http://schemas.microsoft.com/sharepoint/v3"/>
    <xsd:import namespace="f1a0ef22-306c-424f-bf68-eac329579b77"/>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1:PublishingStartDate" minOccurs="0"/>
                <xsd:element ref="ns1:PublishingExpirationDate" minOccurs="0"/>
                <xsd:element ref="ns2:n3404de0ad1e4f29b83e6a8a2519007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a0ef22-306c-424f-bf68-eac329579b7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description="" ma:hidden="true" ma:list="{5a8e5c75-2bfe-42ad-a90c-4f1068b7e3d4}" ma:internalName="TaxCatchAll" ma:showField="CatchAllData" ma:web="f1a0ef22-306c-424f-bf68-eac329579b77">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5a8e5c75-2bfe-42ad-a90c-4f1068b7e3d4}" ma:internalName="TaxCatchAllLabel" ma:readOnly="true" ma:showField="CatchAllDataLabel" ma:web="f1a0ef22-306c-424f-bf68-eac329579b77">
      <xsd:complexType>
        <xsd:complexContent>
          <xsd:extension base="dms:MultiChoiceLookup">
            <xsd:sequence>
              <xsd:element name="Value" type="dms:Lookup" maxOccurs="unbounded" minOccurs="0" nillable="true"/>
            </xsd:sequence>
          </xsd:extension>
        </xsd:complexContent>
      </xsd:complexType>
    </xsd:element>
    <xsd:element name="n3404de0ad1e4f29b83e6a8a25190075" ma:index="16" ma:taxonomy="true" ma:internalName="n3404de0ad1e4f29b83e6a8a25190075" ma:taxonomyFieldName="Metadata" ma:displayName="Metadata" ma:default="" ma:fieldId="{73404de0-ad1e-4f29-b83e-6a8a25190075}" ma:taxonomyMulti="true" ma:sspId="d3c3da6f-a892-45fc-b52c-f7b62dbb76f2" ma:termSetId="3ffcf60c-1c84-4029-8a33-4a4ea651316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66E71E-A0F5-4912-9BB8-F130353BD68C}">
  <ds:schemaRefs>
    <ds:schemaRef ds:uri="http://schemas.microsoft.com/sharepoint/events"/>
  </ds:schemaRefs>
</ds:datastoreItem>
</file>

<file path=customXml/itemProps2.xml><?xml version="1.0" encoding="utf-8"?>
<ds:datastoreItem xmlns:ds="http://schemas.openxmlformats.org/officeDocument/2006/customXml" ds:itemID="{F2E7DDD6-B8E9-4CA9-8602-CE1EA469E508}">
  <ds:schemaRefs>
    <ds:schemaRef ds:uri="http://schemas.microsoft.com/sharepoint/v3/contenttype/forms"/>
  </ds:schemaRefs>
</ds:datastoreItem>
</file>

<file path=customXml/itemProps3.xml><?xml version="1.0" encoding="utf-8"?>
<ds:datastoreItem xmlns:ds="http://schemas.openxmlformats.org/officeDocument/2006/customXml" ds:itemID="{95FBB35E-5C89-4E07-97D6-308E2BCB1080}">
  <ds:schemaRefs>
    <ds:schemaRef ds:uri="http://purl.org/dc/elements/1.1/"/>
    <ds:schemaRef ds:uri="f1a0ef22-306c-424f-bf68-eac329579b77"/>
    <ds:schemaRef ds:uri="http://schemas.microsoft.com/sharepoint/v3"/>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B43E89F0-F1F3-4B1E-9F21-29A2361E4D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1a0ef22-306c-424f-bf68-eac329579b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1165</TotalTime>
  <Words>2340</Words>
  <Application>Microsoft Office PowerPoint</Application>
  <PresentationFormat>On-screen Show (4:3)</PresentationFormat>
  <Paragraphs>307</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MS PGothic</vt:lpstr>
      <vt:lpstr>MS PGothic</vt:lpstr>
      <vt:lpstr>Arial</vt:lpstr>
      <vt:lpstr>Arial Rounded MT Bold</vt:lpstr>
      <vt:lpstr>Calibri</vt:lpstr>
      <vt:lpstr>Times New Roman</vt:lpstr>
      <vt:lpstr>Wingdings</vt:lpstr>
      <vt:lpstr>Office Theme</vt:lpstr>
      <vt:lpstr>PowerPoint Presentation</vt:lpstr>
      <vt:lpstr>Food at School</vt:lpstr>
      <vt:lpstr>Live Life Well @ School</vt:lpstr>
      <vt:lpstr>PowerPoint Presentation</vt:lpstr>
      <vt:lpstr>Development of healthy eating habits</vt:lpstr>
      <vt:lpstr>Breakfast</vt:lpstr>
      <vt:lpstr>Breakfast</vt:lpstr>
      <vt:lpstr>Lunchboxes</vt:lpstr>
      <vt:lpstr>Lunchboxes</vt:lpstr>
      <vt:lpstr>Lunchboxes</vt:lpstr>
      <vt:lpstr>Lunchboxes</vt:lpstr>
      <vt:lpstr>Sandwiches</vt:lpstr>
      <vt:lpstr>Sandwiches</vt:lpstr>
      <vt:lpstr>Healthy Snacks</vt:lpstr>
      <vt:lpstr>Snacks to Avoid</vt:lpstr>
      <vt:lpstr>Choose Water</vt:lpstr>
      <vt:lpstr>The School Canteen</vt:lpstr>
      <vt:lpstr>The School Canteen</vt:lpstr>
      <vt:lpstr>The School Canteen</vt:lpstr>
      <vt:lpstr>Crunch &amp; Sip Break</vt:lpstr>
      <vt:lpstr>Food Allergies</vt:lpstr>
      <vt:lpstr>Nutrition in Schools Policy</vt:lpstr>
      <vt:lpstr>Be Active</vt:lpstr>
      <vt:lpstr>Be Active: Screens Off</vt:lpstr>
      <vt:lpstr>More Information</vt:lpstr>
      <vt:lpstr>More Information</vt:lpstr>
      <vt:lpstr>Thank you</vt:lpstr>
    </vt:vector>
  </TitlesOfParts>
  <Company>NSCCH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IM&amp;T</dc:creator>
  <cp:lastModifiedBy>Smith, Julia</cp:lastModifiedBy>
  <cp:revision>106</cp:revision>
  <dcterms:created xsi:type="dcterms:W3CDTF">2016-08-02T00:32:56Z</dcterms:created>
  <dcterms:modified xsi:type="dcterms:W3CDTF">2018-10-16T04:55:14Z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a">
    <vt:lpwstr>30;#Health Promotion|d930c471-594e-4fe2-9736-d85e2c368d9b</vt:lpwstr>
  </property>
  <property fmtid="{D5CDD505-2E9C-101B-9397-08002B2CF9AE}" pid="3" name="ContentTypeId">
    <vt:lpwstr>0x0101002007BFE54F96654890EC2AE1C308235F</vt:lpwstr>
  </property>
  <property fmtid="{D5CDD505-2E9C-101B-9397-08002B2CF9AE}" pid="4" name="_dlc_DocIdItemGuid">
    <vt:lpwstr>6d728bfe-0b4b-47c0-b15d-60a2c9e99b68</vt:lpwstr>
  </property>
</Properties>
</file>